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Merriweather" panose="00000500000000000000" pitchFamily="2"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E59370-8B62-4C57-89B6-4918B35587F8}">
  <a:tblStyle styleId="{DCE59370-8B62-4C57-89B6-4918B35587F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c609e504a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c609e504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11"/>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11"/>
          <p:cNvSpPr txBox="1">
            <a:spLocks noGrp="1"/>
          </p:cNvSpPr>
          <p:nvPr>
            <p:ph type="title"/>
          </p:nvPr>
        </p:nvSpPr>
        <p:spPr>
          <a:xfrm>
            <a:off x="311300" y="500925"/>
            <a:ext cx="3704400" cy="2049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55" name="Google Shape;55;p11"/>
          <p:cNvSpPr txBox="1">
            <a:spLocks noGrp="1"/>
          </p:cNvSpPr>
          <p:nvPr>
            <p:ph type="subTitle" idx="1"/>
          </p:nvPr>
        </p:nvSpPr>
        <p:spPr>
          <a:xfrm>
            <a:off x="304800" y="2626725"/>
            <a:ext cx="3704400" cy="926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56" name="Google Shape;56;p11"/>
          <p:cNvSpPr txBox="1">
            <a:spLocks noGrp="1"/>
          </p:cNvSpPr>
          <p:nvPr>
            <p:ph type="body" idx="2"/>
          </p:nvPr>
        </p:nvSpPr>
        <p:spPr>
          <a:xfrm>
            <a:off x="4879025" y="500925"/>
            <a:ext cx="3954000" cy="4111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17" name="Google Shape;17;p3"/>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18" name="Google Shape;18;p3"/>
          <p:cNvSpPr txBox="1">
            <a:spLocks noGrp="1"/>
          </p:cNvSpPr>
          <p:nvPr>
            <p:ph type="title"/>
          </p:nvPr>
        </p:nvSpPr>
        <p:spPr>
          <a:xfrm>
            <a:off x="311725" y="500925"/>
            <a:ext cx="3706500" cy="2508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9" name="Google Shape;19;p3"/>
          <p:cNvSpPr txBox="1">
            <a:spLocks noGrp="1"/>
          </p:cNvSpPr>
          <p:nvPr>
            <p:ph type="body" idx="1"/>
          </p:nvPr>
        </p:nvSpPr>
        <p:spPr>
          <a:xfrm>
            <a:off x="4644675" y="500925"/>
            <a:ext cx="4166400" cy="4098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4"/>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25"/>
        <p:cNvGrpSpPr/>
        <p:nvPr/>
      </p:nvGrpSpPr>
      <p:grpSpPr>
        <a:xfrm>
          <a:off x="0" y="0"/>
          <a:ext cx="0" cy="0"/>
          <a:chOff x="0" y="0"/>
          <a:chExt cx="0" cy="0"/>
        </a:xfrm>
      </p:grpSpPr>
      <p:sp>
        <p:nvSpPr>
          <p:cNvPr id="26" name="Google Shape;26;p5"/>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27" name="Google Shape;27;p5"/>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28" name="Google Shape;28;p5"/>
          <p:cNvSpPr txBox="1">
            <a:spLocks noGrp="1"/>
          </p:cNvSpPr>
          <p:nvPr>
            <p:ph type="title"/>
          </p:nvPr>
        </p:nvSpPr>
        <p:spPr>
          <a:xfrm>
            <a:off x="311700" y="539725"/>
            <a:ext cx="8520600" cy="1282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29" name="Google Shape;29;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
        <p:cNvGrpSpPr/>
        <p:nvPr/>
      </p:nvGrpSpPr>
      <p:grpSpPr>
        <a:xfrm>
          <a:off x="0" y="0"/>
          <a:ext cx="0" cy="0"/>
          <a:chOff x="0" y="0"/>
          <a:chExt cx="0" cy="0"/>
        </a:xfrm>
      </p:grpSpPr>
      <p:sp>
        <p:nvSpPr>
          <p:cNvPr id="31" name="Google Shape;31;p6"/>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6"/>
          <p:cNvSpPr txBox="1">
            <a:spLocks noGrp="1"/>
          </p:cNvSpPr>
          <p:nvPr>
            <p:ph type="body" idx="1"/>
          </p:nvPr>
        </p:nvSpPr>
        <p:spPr>
          <a:xfrm>
            <a:off x="311700" y="4521400"/>
            <a:ext cx="7979400" cy="4605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33" name="Google Shape;33;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7"/>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7"/>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7" name="Google Shape;37;p7"/>
          <p:cNvSpPr txBox="1">
            <a:spLocks noGrp="1"/>
          </p:cNvSpPr>
          <p:nvPr>
            <p:ph type="body" idx="1"/>
          </p:nvPr>
        </p:nvSpPr>
        <p:spPr>
          <a:xfrm>
            <a:off x="311700" y="1505700"/>
            <a:ext cx="3999900" cy="3076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38" name="Google Shape;38;p7"/>
          <p:cNvSpPr txBox="1">
            <a:spLocks noGrp="1"/>
          </p:cNvSpPr>
          <p:nvPr>
            <p:ph type="body" idx="2"/>
          </p:nvPr>
        </p:nvSpPr>
        <p:spPr>
          <a:xfrm>
            <a:off x="4832400" y="1505700"/>
            <a:ext cx="3999900" cy="3076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39" name="Google Shape;3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hasCustomPrompt="1"/>
          </p:nvPr>
        </p:nvSpPr>
        <p:spPr>
          <a:xfrm>
            <a:off x="311750" y="831175"/>
            <a:ext cx="5334900" cy="1244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42" name="Google Shape;42;p8"/>
          <p:cNvSpPr txBox="1">
            <a:spLocks noGrp="1"/>
          </p:cNvSpPr>
          <p:nvPr>
            <p:ph type="body" idx="1"/>
          </p:nvPr>
        </p:nvSpPr>
        <p:spPr>
          <a:xfrm>
            <a:off x="311700" y="2121425"/>
            <a:ext cx="5334900" cy="942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Clr>
                <a:schemeClr val="accent2"/>
              </a:buClr>
              <a:buSzPts val="1300"/>
              <a:buChar char="●"/>
              <a:defRPr>
                <a:solidFill>
                  <a:schemeClr val="accent2"/>
                </a:solidFill>
              </a:defRPr>
            </a:lvl1pPr>
            <a:lvl2pPr marL="914400" lvl="1" indent="-298450" algn="l">
              <a:lnSpc>
                <a:spcPct val="115000"/>
              </a:lnSpc>
              <a:spcBef>
                <a:spcPts val="0"/>
              </a:spcBef>
              <a:spcAft>
                <a:spcPts val="0"/>
              </a:spcAft>
              <a:buClr>
                <a:schemeClr val="accent2"/>
              </a:buClr>
              <a:buSzPts val="1100"/>
              <a:buChar char="○"/>
              <a:defRPr>
                <a:solidFill>
                  <a:schemeClr val="accent2"/>
                </a:solidFill>
              </a:defRPr>
            </a:lvl2pPr>
            <a:lvl3pPr marL="1371600" lvl="2" indent="-298450" algn="l">
              <a:lnSpc>
                <a:spcPct val="115000"/>
              </a:lnSpc>
              <a:spcBef>
                <a:spcPts val="0"/>
              </a:spcBef>
              <a:spcAft>
                <a:spcPts val="0"/>
              </a:spcAft>
              <a:buClr>
                <a:schemeClr val="accent2"/>
              </a:buClr>
              <a:buSzPts val="1100"/>
              <a:buChar char="■"/>
              <a:defRPr>
                <a:solidFill>
                  <a:schemeClr val="accent2"/>
                </a:solidFill>
              </a:defRPr>
            </a:lvl3pPr>
            <a:lvl4pPr marL="1828800" lvl="3" indent="-298450" algn="l">
              <a:lnSpc>
                <a:spcPct val="115000"/>
              </a:lnSpc>
              <a:spcBef>
                <a:spcPts val="0"/>
              </a:spcBef>
              <a:spcAft>
                <a:spcPts val="0"/>
              </a:spcAft>
              <a:buClr>
                <a:schemeClr val="accent2"/>
              </a:buClr>
              <a:buSzPts val="1100"/>
              <a:buChar char="●"/>
              <a:defRPr>
                <a:solidFill>
                  <a:schemeClr val="accent2"/>
                </a:solidFill>
              </a:defRPr>
            </a:lvl4pPr>
            <a:lvl5pPr marL="2286000" lvl="4" indent="-298450" algn="l">
              <a:lnSpc>
                <a:spcPct val="115000"/>
              </a:lnSpc>
              <a:spcBef>
                <a:spcPts val="0"/>
              </a:spcBef>
              <a:spcAft>
                <a:spcPts val="0"/>
              </a:spcAft>
              <a:buClr>
                <a:schemeClr val="accent2"/>
              </a:buClr>
              <a:buSzPts val="1100"/>
              <a:buChar char="○"/>
              <a:defRPr>
                <a:solidFill>
                  <a:schemeClr val="accent2"/>
                </a:solidFill>
              </a:defRPr>
            </a:lvl5pPr>
            <a:lvl6pPr marL="2743200" lvl="5" indent="-298450" algn="l">
              <a:lnSpc>
                <a:spcPct val="115000"/>
              </a:lnSpc>
              <a:spcBef>
                <a:spcPts val="0"/>
              </a:spcBef>
              <a:spcAft>
                <a:spcPts val="0"/>
              </a:spcAft>
              <a:buClr>
                <a:schemeClr val="accent2"/>
              </a:buClr>
              <a:buSzPts val="1100"/>
              <a:buChar char="■"/>
              <a:defRPr>
                <a:solidFill>
                  <a:schemeClr val="accent2"/>
                </a:solidFill>
              </a:defRPr>
            </a:lvl6pPr>
            <a:lvl7pPr marL="3200400" lvl="6" indent="-298450" algn="l">
              <a:lnSpc>
                <a:spcPct val="115000"/>
              </a:lnSpc>
              <a:spcBef>
                <a:spcPts val="0"/>
              </a:spcBef>
              <a:spcAft>
                <a:spcPts val="0"/>
              </a:spcAft>
              <a:buClr>
                <a:schemeClr val="accent2"/>
              </a:buClr>
              <a:buSzPts val="1100"/>
              <a:buChar char="●"/>
              <a:defRPr>
                <a:solidFill>
                  <a:schemeClr val="accent2"/>
                </a:solidFill>
              </a:defRPr>
            </a:lvl7pPr>
            <a:lvl8pPr marL="3657600" lvl="7" indent="-298450" algn="l">
              <a:lnSpc>
                <a:spcPct val="115000"/>
              </a:lnSpc>
              <a:spcBef>
                <a:spcPts val="0"/>
              </a:spcBef>
              <a:spcAft>
                <a:spcPts val="0"/>
              </a:spcAft>
              <a:buClr>
                <a:schemeClr val="accent2"/>
              </a:buClr>
              <a:buSzPts val="1100"/>
              <a:buChar char="○"/>
              <a:defRPr>
                <a:solidFill>
                  <a:schemeClr val="accent2"/>
                </a:solidFill>
              </a:defRPr>
            </a:lvl8pPr>
            <a:lvl9pPr marL="4114800" lvl="8" indent="-298450" algn="l">
              <a:lnSpc>
                <a:spcPct val="115000"/>
              </a:lnSpc>
              <a:spcBef>
                <a:spcPts val="0"/>
              </a:spcBef>
              <a:spcAft>
                <a:spcPts val="0"/>
              </a:spcAft>
              <a:buClr>
                <a:schemeClr val="accent2"/>
              </a:buClr>
              <a:buSzPts val="1100"/>
              <a:buChar char="■"/>
              <a:defRPr>
                <a:solidFill>
                  <a:schemeClr val="accent2"/>
                </a:solidFill>
              </a:defRPr>
            </a:lvl9pPr>
          </a:lstStyle>
          <a:p>
            <a:endParaRPr/>
          </a:p>
        </p:txBody>
      </p:sp>
      <p:sp>
        <p:nvSpPr>
          <p:cNvPr id="43" name="Google Shape;43;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311675" y="798600"/>
            <a:ext cx="6247800" cy="35463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46" name="Google Shape;4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10"/>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10"/>
          <p:cNvSpPr txBox="1">
            <a:spLocks noGrp="1"/>
          </p:cNvSpPr>
          <p:nvPr>
            <p:ph type="title"/>
          </p:nvPr>
        </p:nvSpPr>
        <p:spPr>
          <a:xfrm>
            <a:off x="311725" y="500925"/>
            <a:ext cx="3127500" cy="1829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50" name="Google Shape;50;p10"/>
          <p:cNvSpPr txBox="1">
            <a:spLocks noGrp="1"/>
          </p:cNvSpPr>
          <p:nvPr>
            <p:ph type="body" idx="1"/>
          </p:nvPr>
        </p:nvSpPr>
        <p:spPr>
          <a:xfrm>
            <a:off x="311700" y="2390650"/>
            <a:ext cx="3127500" cy="229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Clr>
                <a:schemeClr val="accent2"/>
              </a:buClr>
              <a:buSzPts val="1300"/>
              <a:buChar char="●"/>
              <a:defRPr>
                <a:solidFill>
                  <a:schemeClr val="accent2"/>
                </a:solidFill>
              </a:defRPr>
            </a:lvl1pPr>
            <a:lvl2pPr marL="914400" lvl="1" indent="-298450" algn="l">
              <a:lnSpc>
                <a:spcPct val="115000"/>
              </a:lnSpc>
              <a:spcBef>
                <a:spcPts val="0"/>
              </a:spcBef>
              <a:spcAft>
                <a:spcPts val="0"/>
              </a:spcAft>
              <a:buClr>
                <a:schemeClr val="accent2"/>
              </a:buClr>
              <a:buSzPts val="1100"/>
              <a:buChar char="○"/>
              <a:defRPr>
                <a:solidFill>
                  <a:schemeClr val="accent2"/>
                </a:solidFill>
              </a:defRPr>
            </a:lvl2pPr>
            <a:lvl3pPr marL="1371600" lvl="2" indent="-298450" algn="l">
              <a:lnSpc>
                <a:spcPct val="115000"/>
              </a:lnSpc>
              <a:spcBef>
                <a:spcPts val="0"/>
              </a:spcBef>
              <a:spcAft>
                <a:spcPts val="0"/>
              </a:spcAft>
              <a:buClr>
                <a:schemeClr val="accent2"/>
              </a:buClr>
              <a:buSzPts val="1100"/>
              <a:buChar char="■"/>
              <a:defRPr>
                <a:solidFill>
                  <a:schemeClr val="accent2"/>
                </a:solidFill>
              </a:defRPr>
            </a:lvl3pPr>
            <a:lvl4pPr marL="1828800" lvl="3" indent="-298450" algn="l">
              <a:lnSpc>
                <a:spcPct val="115000"/>
              </a:lnSpc>
              <a:spcBef>
                <a:spcPts val="0"/>
              </a:spcBef>
              <a:spcAft>
                <a:spcPts val="0"/>
              </a:spcAft>
              <a:buClr>
                <a:schemeClr val="accent2"/>
              </a:buClr>
              <a:buSzPts val="1100"/>
              <a:buChar char="●"/>
              <a:defRPr>
                <a:solidFill>
                  <a:schemeClr val="accent2"/>
                </a:solidFill>
              </a:defRPr>
            </a:lvl4pPr>
            <a:lvl5pPr marL="2286000" lvl="4" indent="-298450" algn="l">
              <a:lnSpc>
                <a:spcPct val="115000"/>
              </a:lnSpc>
              <a:spcBef>
                <a:spcPts val="0"/>
              </a:spcBef>
              <a:spcAft>
                <a:spcPts val="0"/>
              </a:spcAft>
              <a:buClr>
                <a:schemeClr val="accent2"/>
              </a:buClr>
              <a:buSzPts val="1100"/>
              <a:buChar char="○"/>
              <a:defRPr>
                <a:solidFill>
                  <a:schemeClr val="accent2"/>
                </a:solidFill>
              </a:defRPr>
            </a:lvl5pPr>
            <a:lvl6pPr marL="2743200" lvl="5" indent="-298450" algn="l">
              <a:lnSpc>
                <a:spcPct val="115000"/>
              </a:lnSpc>
              <a:spcBef>
                <a:spcPts val="0"/>
              </a:spcBef>
              <a:spcAft>
                <a:spcPts val="0"/>
              </a:spcAft>
              <a:buClr>
                <a:schemeClr val="accent2"/>
              </a:buClr>
              <a:buSzPts val="1100"/>
              <a:buChar char="■"/>
              <a:defRPr>
                <a:solidFill>
                  <a:schemeClr val="accent2"/>
                </a:solidFill>
              </a:defRPr>
            </a:lvl6pPr>
            <a:lvl7pPr marL="3200400" lvl="6" indent="-298450" algn="l">
              <a:lnSpc>
                <a:spcPct val="115000"/>
              </a:lnSpc>
              <a:spcBef>
                <a:spcPts val="0"/>
              </a:spcBef>
              <a:spcAft>
                <a:spcPts val="0"/>
              </a:spcAft>
              <a:buClr>
                <a:schemeClr val="accent2"/>
              </a:buClr>
              <a:buSzPts val="1100"/>
              <a:buChar char="●"/>
              <a:defRPr>
                <a:solidFill>
                  <a:schemeClr val="accent2"/>
                </a:solidFill>
              </a:defRPr>
            </a:lvl7pPr>
            <a:lvl8pPr marL="3657600" lvl="7" indent="-298450" algn="l">
              <a:lnSpc>
                <a:spcPct val="115000"/>
              </a:lnSpc>
              <a:spcBef>
                <a:spcPts val="0"/>
              </a:spcBef>
              <a:spcAft>
                <a:spcPts val="0"/>
              </a:spcAft>
              <a:buClr>
                <a:schemeClr val="accent2"/>
              </a:buClr>
              <a:buSzPts val="1100"/>
              <a:buChar char="○"/>
              <a:defRPr>
                <a:solidFill>
                  <a:schemeClr val="accent2"/>
                </a:solidFill>
              </a:defRPr>
            </a:lvl8pPr>
            <a:lvl9pPr marL="4114800" lvl="8" indent="-298450" algn="l">
              <a:lnSpc>
                <a:spcPct val="115000"/>
              </a:lnSpc>
              <a:spcBef>
                <a:spcPts val="0"/>
              </a:spcBef>
              <a:spcAft>
                <a:spcPts val="0"/>
              </a:spcAft>
              <a:buClr>
                <a:schemeClr val="accent2"/>
              </a:buClr>
              <a:buSzPts val="1100"/>
              <a:buChar char="■"/>
              <a:defRPr>
                <a:solidFill>
                  <a:schemeClr val="accent2"/>
                </a:solidFill>
              </a:defRPr>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1pPr>
            <a:lvl2pPr marR="0" lvl="1"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2pPr>
            <a:lvl3pPr marR="0" lvl="2"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3pPr>
            <a:lvl4pPr marR="0" lvl="3"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4pPr>
            <a:lvl5pPr marR="0" lvl="4"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5pPr>
            <a:lvl6pPr marR="0" lvl="5"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6pPr>
            <a:lvl7pPr marR="0" lvl="6"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7pPr>
            <a:lvl8pPr marR="0" lvl="7"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8pPr>
            <a:lvl9pPr marR="0" lvl="8"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1pPr>
            <a:lvl2pPr marL="914400" marR="0" lvl="1"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2pPr>
            <a:lvl3pPr marL="1371600" marR="0" lvl="2"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3pPr>
            <a:lvl4pPr marL="1828800" marR="0" lvl="3"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4pPr>
            <a:lvl5pPr marL="2286000" marR="0" lvl="4"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5pPr>
            <a:lvl6pPr marL="2743200" marR="0" lvl="5"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6pPr>
            <a:lvl7pPr marL="3200400" marR="0" lvl="6"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7pPr>
            <a:lvl8pPr marL="3657600" marR="0" lvl="7"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8pPr>
            <a:lvl9pPr marL="4114800" marR="0" lvl="8"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539725"/>
            <a:ext cx="8520600" cy="1282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600"/>
              <a:buNone/>
            </a:pPr>
            <a:r>
              <a:rPr lang="en-GB"/>
              <a:t>LOCAL IMAGE SEARCH ENGINE USING DEEP LEARNING</a:t>
            </a:r>
            <a:endParaRPr/>
          </a:p>
        </p:txBody>
      </p:sp>
      <p:sp>
        <p:nvSpPr>
          <p:cNvPr id="65" name="Google Shape;65;p13"/>
          <p:cNvSpPr txBox="1">
            <a:spLocks noGrp="1"/>
          </p:cNvSpPr>
          <p:nvPr>
            <p:ph type="subTitle" idx="1"/>
          </p:nvPr>
        </p:nvSpPr>
        <p:spPr>
          <a:xfrm>
            <a:off x="329400" y="2202600"/>
            <a:ext cx="6367200" cy="7383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00000"/>
              </a:lnSpc>
              <a:spcBef>
                <a:spcPts val="0"/>
              </a:spcBef>
              <a:spcAft>
                <a:spcPts val="0"/>
              </a:spcAft>
              <a:buSzPct val="100000"/>
              <a:buNone/>
            </a:pPr>
            <a:r>
              <a:rPr lang="en-GB" b="1"/>
              <a:t>TEAM MEMBERS: </a:t>
            </a:r>
            <a:r>
              <a:rPr lang="en-GB"/>
              <a:t>                              </a:t>
            </a:r>
            <a:r>
              <a:rPr lang="en-GB" b="1"/>
              <a:t> PROJECT GUIDE: </a:t>
            </a:r>
            <a:endParaRPr b="1"/>
          </a:p>
          <a:p>
            <a:pPr marL="0" lvl="0" indent="0" algn="l" rtl="0">
              <a:lnSpc>
                <a:spcPct val="100000"/>
              </a:lnSpc>
              <a:spcBef>
                <a:spcPts val="0"/>
              </a:spcBef>
              <a:spcAft>
                <a:spcPts val="0"/>
              </a:spcAft>
              <a:buSzPct val="100000"/>
              <a:buNone/>
            </a:pPr>
            <a:r>
              <a:rPr lang="en-GB"/>
              <a:t>Mathu mozhi sp                                    Ms.Hepsi Ajibah   </a:t>
            </a:r>
            <a:endParaRPr/>
          </a:p>
          <a:p>
            <a:pPr marL="0" lvl="0" indent="0" algn="l" rtl="0">
              <a:lnSpc>
                <a:spcPct val="100000"/>
              </a:lnSpc>
              <a:spcBef>
                <a:spcPts val="0"/>
              </a:spcBef>
              <a:spcAft>
                <a:spcPts val="0"/>
              </a:spcAft>
              <a:buSzPct val="100000"/>
              <a:buNone/>
            </a:pPr>
            <a:r>
              <a:rPr lang="en-GB"/>
              <a:t>Nithyasri 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a:t>ADVANTAGES OF PROPOSED SYSTEM</a:t>
            </a:r>
            <a:endParaRPr/>
          </a:p>
        </p:txBody>
      </p:sp>
      <p:sp>
        <p:nvSpPr>
          <p:cNvPr id="115" name="Google Shape;115;p22"/>
          <p:cNvSpPr txBox="1">
            <a:spLocks noGrp="1"/>
          </p:cNvSpPr>
          <p:nvPr>
            <p:ph type="body" idx="1"/>
          </p:nvPr>
        </p:nvSpPr>
        <p:spPr>
          <a:xfrm>
            <a:off x="311700" y="1505700"/>
            <a:ext cx="4575000" cy="3288900"/>
          </a:xfrm>
          <a:prstGeom prst="rect">
            <a:avLst/>
          </a:prstGeom>
          <a:noFill/>
          <a:ln>
            <a:noFill/>
          </a:ln>
        </p:spPr>
        <p:txBody>
          <a:bodyPr spcFirstLastPara="1" wrap="square" lIns="91425" tIns="91425" rIns="91425" bIns="91425" anchor="t" anchorCtr="0">
            <a:noAutofit/>
          </a:bodyPr>
          <a:lstStyle/>
          <a:p>
            <a:pPr marL="457200" lvl="0" indent="-336550" algn="just" rtl="0">
              <a:lnSpc>
                <a:spcPct val="150000"/>
              </a:lnSpc>
              <a:spcBef>
                <a:spcPts val="0"/>
              </a:spcBef>
              <a:spcAft>
                <a:spcPts val="0"/>
              </a:spcAft>
              <a:buSzPts val="1700"/>
              <a:buChar char="●"/>
            </a:pPr>
            <a:r>
              <a:rPr lang="en-GB" sz="1700"/>
              <a:t>It works on local mode.</a:t>
            </a:r>
            <a:endParaRPr sz="1700"/>
          </a:p>
          <a:p>
            <a:pPr marL="457200" lvl="0" indent="-336550" algn="just" rtl="0">
              <a:lnSpc>
                <a:spcPct val="150000"/>
              </a:lnSpc>
              <a:spcBef>
                <a:spcPts val="0"/>
              </a:spcBef>
              <a:spcAft>
                <a:spcPts val="0"/>
              </a:spcAft>
              <a:buSzPts val="1700"/>
              <a:buChar char="●"/>
            </a:pPr>
            <a:r>
              <a:rPr lang="en-GB" sz="1700"/>
              <a:t>Its fetch result based on the content present in the image.</a:t>
            </a:r>
            <a:endParaRPr sz="1700"/>
          </a:p>
          <a:p>
            <a:pPr marL="457200" lvl="0" indent="-336550" algn="just" rtl="0">
              <a:lnSpc>
                <a:spcPct val="150000"/>
              </a:lnSpc>
              <a:spcBef>
                <a:spcPts val="0"/>
              </a:spcBef>
              <a:spcAft>
                <a:spcPts val="0"/>
              </a:spcAft>
              <a:buSzPts val="1700"/>
              <a:buChar char="●"/>
            </a:pPr>
            <a:r>
              <a:rPr lang="en-GB" sz="1700"/>
              <a:t>It provides similar images for all similar words associated with the query text.</a:t>
            </a:r>
            <a:endParaRPr sz="1700"/>
          </a:p>
          <a:p>
            <a:pPr marL="457200" lvl="0" indent="-336550" algn="just" rtl="0">
              <a:lnSpc>
                <a:spcPct val="150000"/>
              </a:lnSpc>
              <a:spcBef>
                <a:spcPts val="0"/>
              </a:spcBef>
              <a:spcAft>
                <a:spcPts val="0"/>
              </a:spcAft>
              <a:buSzPts val="1700"/>
              <a:buChar char="●"/>
            </a:pPr>
            <a:r>
              <a:rPr lang="en-GB" sz="1700"/>
              <a:t>Easily scalable for the new dataset, can be extended without any additional support. </a:t>
            </a:r>
            <a:endParaRPr sz="1700"/>
          </a:p>
        </p:txBody>
      </p:sp>
      <p:pic>
        <p:nvPicPr>
          <p:cNvPr id="116" name="Google Shape;116;p22"/>
          <p:cNvPicPr preferRelativeResize="0"/>
          <p:nvPr/>
        </p:nvPicPr>
        <p:blipFill rotWithShape="1">
          <a:blip r:embed="rId3">
            <a:alphaModFix/>
          </a:blip>
          <a:srcRect/>
          <a:stretch/>
        </p:blipFill>
        <p:spPr>
          <a:xfrm>
            <a:off x="5769150" y="1787750"/>
            <a:ext cx="2833550" cy="2833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a:t>DISADVANTAGES OF EXISTING SYSTEM</a:t>
            </a:r>
            <a:endParaRPr/>
          </a:p>
        </p:txBody>
      </p:sp>
      <p:sp>
        <p:nvSpPr>
          <p:cNvPr id="122" name="Google Shape;122;p23"/>
          <p:cNvSpPr txBox="1">
            <a:spLocks noGrp="1"/>
          </p:cNvSpPr>
          <p:nvPr>
            <p:ph type="body" idx="1"/>
          </p:nvPr>
        </p:nvSpPr>
        <p:spPr>
          <a:xfrm>
            <a:off x="311700" y="1505700"/>
            <a:ext cx="4575000" cy="3288900"/>
          </a:xfrm>
          <a:prstGeom prst="rect">
            <a:avLst/>
          </a:prstGeom>
          <a:noFill/>
          <a:ln>
            <a:noFill/>
          </a:ln>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Char char="●"/>
            </a:pPr>
            <a:r>
              <a:rPr lang="en-GB" sz="1500"/>
              <a:t>It uses text (your search terms) to search for images.</a:t>
            </a:r>
            <a:endParaRPr sz="1500"/>
          </a:p>
          <a:p>
            <a:pPr marL="457200" lvl="0" indent="-323850" algn="l" rtl="0">
              <a:lnSpc>
                <a:spcPct val="150000"/>
              </a:lnSpc>
              <a:spcBef>
                <a:spcPts val="0"/>
              </a:spcBef>
              <a:spcAft>
                <a:spcPts val="0"/>
              </a:spcAft>
              <a:buSzPts val="1500"/>
              <a:buChar char="●"/>
            </a:pPr>
            <a:r>
              <a:rPr lang="en-GB" sz="1500"/>
              <a:t>It searches for the search terms in: the filename of the image or the link text pointing to the image or text adjacent to the image</a:t>
            </a:r>
            <a:endParaRPr sz="1500"/>
          </a:p>
          <a:p>
            <a:pPr marL="457200" lvl="0" indent="-323850" algn="l" rtl="0">
              <a:lnSpc>
                <a:spcPct val="150000"/>
              </a:lnSpc>
              <a:spcBef>
                <a:spcPts val="0"/>
              </a:spcBef>
              <a:spcAft>
                <a:spcPts val="0"/>
              </a:spcAft>
              <a:buSzPts val="1500"/>
              <a:buChar char="●"/>
            </a:pPr>
            <a:r>
              <a:rPr lang="en-GB" sz="1500"/>
              <a:t>It makes a guess that the words are related to the image</a:t>
            </a:r>
            <a:endParaRPr sz="1500"/>
          </a:p>
          <a:p>
            <a:pPr marL="457200" lvl="0" indent="-323850" algn="l" rtl="0">
              <a:lnSpc>
                <a:spcPct val="150000"/>
              </a:lnSpc>
              <a:spcBef>
                <a:spcPts val="0"/>
              </a:spcBef>
              <a:spcAft>
                <a:spcPts val="0"/>
              </a:spcAft>
              <a:buSzPts val="1500"/>
              <a:buChar char="●"/>
            </a:pPr>
            <a:r>
              <a:rPr lang="en-GB" sz="1500"/>
              <a:t>It doesn’t use the image content to search the resultant image.</a:t>
            </a:r>
            <a:endParaRPr sz="1500"/>
          </a:p>
          <a:p>
            <a:pPr marL="0" lvl="0" indent="0" algn="l" rtl="0">
              <a:lnSpc>
                <a:spcPct val="95000"/>
              </a:lnSpc>
              <a:spcBef>
                <a:spcPts val="1200"/>
              </a:spcBef>
              <a:spcAft>
                <a:spcPts val="1200"/>
              </a:spcAft>
              <a:buSzPts val="688"/>
              <a:buNone/>
            </a:pPr>
            <a:endParaRPr sz="1500"/>
          </a:p>
        </p:txBody>
      </p:sp>
      <p:pic>
        <p:nvPicPr>
          <p:cNvPr id="123" name="Google Shape;123;p23"/>
          <p:cNvPicPr preferRelativeResize="0"/>
          <p:nvPr/>
        </p:nvPicPr>
        <p:blipFill rotWithShape="1">
          <a:blip r:embed="rId3">
            <a:alphaModFix/>
          </a:blip>
          <a:srcRect l="48890" t="1499" b="15671"/>
          <a:stretch/>
        </p:blipFill>
        <p:spPr>
          <a:xfrm>
            <a:off x="5410425" y="1551775"/>
            <a:ext cx="2920924" cy="2840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311725" y="500925"/>
            <a:ext cx="3706500" cy="25089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a:t>PROPOSED SYSTEM</a:t>
            </a:r>
            <a:endParaRPr/>
          </a:p>
        </p:txBody>
      </p:sp>
      <p:sp>
        <p:nvSpPr>
          <p:cNvPr id="129" name="Google Shape;129;p24"/>
          <p:cNvSpPr txBox="1">
            <a:spLocks noGrp="1"/>
          </p:cNvSpPr>
          <p:nvPr>
            <p:ph type="body" idx="1"/>
          </p:nvPr>
        </p:nvSpPr>
        <p:spPr>
          <a:xfrm>
            <a:off x="4398300" y="213650"/>
            <a:ext cx="4659000" cy="4929900"/>
          </a:xfrm>
          <a:prstGeom prst="rect">
            <a:avLst/>
          </a:prstGeom>
          <a:noFill/>
          <a:ln>
            <a:noFill/>
          </a:ln>
        </p:spPr>
        <p:txBody>
          <a:bodyPr spcFirstLastPara="1" wrap="square" lIns="91425" tIns="91425" rIns="91425" bIns="91425" anchor="t" anchorCtr="0">
            <a:normAutofit fontScale="25000" lnSpcReduction="20000"/>
          </a:bodyPr>
          <a:lstStyle/>
          <a:p>
            <a:pPr marL="0" lvl="0" indent="0" algn="just" rtl="0">
              <a:lnSpc>
                <a:spcPct val="115000"/>
              </a:lnSpc>
              <a:spcBef>
                <a:spcPts val="0"/>
              </a:spcBef>
              <a:spcAft>
                <a:spcPts val="0"/>
              </a:spcAft>
              <a:buSzPct val="55337"/>
              <a:buNone/>
            </a:pPr>
            <a:r>
              <a:rPr lang="en-GB" sz="5873"/>
              <a:t>! The proposed solution introduces an offline image search engine to overcome limitations of existing online-dependent systems.</a:t>
            </a:r>
            <a:endParaRPr sz="5873"/>
          </a:p>
          <a:p>
            <a:pPr marL="0" lvl="0" indent="0" algn="just" rtl="0">
              <a:lnSpc>
                <a:spcPct val="115000"/>
              </a:lnSpc>
              <a:spcBef>
                <a:spcPts val="0"/>
              </a:spcBef>
              <a:spcAft>
                <a:spcPts val="0"/>
              </a:spcAft>
              <a:buSzPct val="55337"/>
              <a:buNone/>
            </a:pPr>
            <a:endParaRPr sz="5873"/>
          </a:p>
          <a:p>
            <a:pPr marL="0" lvl="0" indent="0" algn="just" rtl="0">
              <a:lnSpc>
                <a:spcPct val="115000"/>
              </a:lnSpc>
              <a:spcBef>
                <a:spcPts val="0"/>
              </a:spcBef>
              <a:spcAft>
                <a:spcPts val="0"/>
              </a:spcAft>
              <a:buSzPct val="55337"/>
              <a:buNone/>
            </a:pPr>
            <a:r>
              <a:rPr lang="en-GB" sz="5873"/>
              <a:t>! Images are stored as a local data archive within the system. </a:t>
            </a:r>
            <a:endParaRPr sz="5873"/>
          </a:p>
          <a:p>
            <a:pPr marL="0" lvl="0" indent="0" algn="just" rtl="0">
              <a:lnSpc>
                <a:spcPct val="115000"/>
              </a:lnSpc>
              <a:spcBef>
                <a:spcPts val="0"/>
              </a:spcBef>
              <a:spcAft>
                <a:spcPts val="0"/>
              </a:spcAft>
              <a:buSzPct val="55337"/>
              <a:buNone/>
            </a:pPr>
            <a:endParaRPr sz="5873"/>
          </a:p>
          <a:p>
            <a:pPr marL="0" lvl="0" indent="0" algn="just" rtl="0">
              <a:lnSpc>
                <a:spcPct val="115000"/>
              </a:lnSpc>
              <a:spcBef>
                <a:spcPts val="0"/>
              </a:spcBef>
              <a:spcAft>
                <a:spcPts val="0"/>
              </a:spcAft>
              <a:buSzPct val="55337"/>
              <a:buNone/>
            </a:pPr>
            <a:r>
              <a:rPr lang="en-GB" sz="5873"/>
              <a:t>! A Convolutional Neural Network (CNN), specifically the VGG16 architecture, used for image classification.</a:t>
            </a:r>
            <a:endParaRPr sz="5873"/>
          </a:p>
          <a:p>
            <a:pPr marL="0" lvl="0" indent="0" algn="just" rtl="0">
              <a:lnSpc>
                <a:spcPct val="115000"/>
              </a:lnSpc>
              <a:spcBef>
                <a:spcPts val="0"/>
              </a:spcBef>
              <a:spcAft>
                <a:spcPts val="0"/>
              </a:spcAft>
              <a:buSzPct val="55337"/>
              <a:buNone/>
            </a:pPr>
            <a:r>
              <a:rPr lang="en-GB" sz="5873"/>
              <a:t> </a:t>
            </a:r>
            <a:endParaRPr sz="5873"/>
          </a:p>
          <a:p>
            <a:pPr marL="0" lvl="0" indent="0" algn="just" rtl="0">
              <a:lnSpc>
                <a:spcPct val="115000"/>
              </a:lnSpc>
              <a:spcBef>
                <a:spcPts val="0"/>
              </a:spcBef>
              <a:spcAft>
                <a:spcPts val="0"/>
              </a:spcAft>
              <a:buSzPct val="55337"/>
              <a:buNone/>
            </a:pPr>
            <a:r>
              <a:rPr lang="en-GB" sz="5873"/>
              <a:t>! VGG16 generates image embeddings, which are stored in vector format. </a:t>
            </a:r>
            <a:endParaRPr sz="5873"/>
          </a:p>
          <a:p>
            <a:pPr marL="0" lvl="0" indent="0" algn="just" rtl="0">
              <a:lnSpc>
                <a:spcPct val="115000"/>
              </a:lnSpc>
              <a:spcBef>
                <a:spcPts val="0"/>
              </a:spcBef>
              <a:spcAft>
                <a:spcPts val="0"/>
              </a:spcAft>
              <a:buSzPct val="55337"/>
              <a:buNone/>
            </a:pPr>
            <a:endParaRPr sz="5873"/>
          </a:p>
          <a:p>
            <a:pPr marL="0" lvl="0" indent="0" algn="just" rtl="0">
              <a:lnSpc>
                <a:spcPct val="115000"/>
              </a:lnSpc>
              <a:spcBef>
                <a:spcPts val="0"/>
              </a:spcBef>
              <a:spcAft>
                <a:spcPts val="0"/>
              </a:spcAft>
              <a:buSzPct val="55337"/>
              <a:buNone/>
            </a:pPr>
            <a:r>
              <a:rPr lang="en-GB" sz="5873"/>
              <a:t>! For efficient image retrieval, the system uses the ANNOY library (developed by Spotify) to fetch the nearest neighbours based on user queries. </a:t>
            </a:r>
            <a:endParaRPr sz="5873"/>
          </a:p>
          <a:p>
            <a:pPr marL="0" lvl="0" indent="0" algn="just" rtl="0">
              <a:lnSpc>
                <a:spcPct val="115000"/>
              </a:lnSpc>
              <a:spcBef>
                <a:spcPts val="0"/>
              </a:spcBef>
              <a:spcAft>
                <a:spcPts val="0"/>
              </a:spcAft>
              <a:buSzPct val="55337"/>
              <a:buNone/>
            </a:pPr>
            <a:endParaRPr sz="5873"/>
          </a:p>
          <a:p>
            <a:pPr marL="0" lvl="0" indent="0" algn="just" rtl="0">
              <a:lnSpc>
                <a:spcPct val="115000"/>
              </a:lnSpc>
              <a:spcBef>
                <a:spcPts val="0"/>
              </a:spcBef>
              <a:spcAft>
                <a:spcPts val="0"/>
              </a:spcAft>
              <a:buSzPct val="55337"/>
              <a:buNone/>
            </a:pPr>
            <a:r>
              <a:rPr lang="en-GB" sz="5873"/>
              <a:t>! ANNOY helps maintain performance even when the user input deviates from expected values, enhancing the robustness of the search engine. </a:t>
            </a:r>
            <a:endParaRPr sz="5873"/>
          </a:p>
          <a:p>
            <a:pPr marL="0" lvl="0" indent="0" algn="l" rtl="0">
              <a:lnSpc>
                <a:spcPct val="115000"/>
              </a:lnSpc>
              <a:spcBef>
                <a:spcPts val="1200"/>
              </a:spcBef>
              <a:spcAft>
                <a:spcPts val="1200"/>
              </a:spcAft>
              <a:buSzPct val="2500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311700" y="272800"/>
            <a:ext cx="8520600" cy="1282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600"/>
              <a:buNone/>
            </a:pPr>
            <a:r>
              <a:rPr lang="en-GB"/>
              <a:t>SYSTEM ARCHITECTURE</a:t>
            </a:r>
            <a:endParaRPr/>
          </a:p>
        </p:txBody>
      </p:sp>
      <p:pic>
        <p:nvPicPr>
          <p:cNvPr id="135" name="Google Shape;135;p25"/>
          <p:cNvPicPr preferRelativeResize="0"/>
          <p:nvPr/>
        </p:nvPicPr>
        <p:blipFill rotWithShape="1">
          <a:blip r:embed="rId3">
            <a:alphaModFix/>
          </a:blip>
          <a:srcRect/>
          <a:stretch/>
        </p:blipFill>
        <p:spPr>
          <a:xfrm>
            <a:off x="1759150" y="1047200"/>
            <a:ext cx="6185175" cy="3993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xfrm>
            <a:off x="260425" y="800375"/>
            <a:ext cx="8743200" cy="1386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990"/>
              <a:buNone/>
            </a:pPr>
            <a:r>
              <a:rPr lang="en-GB" sz="5600"/>
              <a:t>PROJECT MODULES</a:t>
            </a:r>
            <a:endParaRPr sz="5600"/>
          </a:p>
        </p:txBody>
      </p:sp>
      <p:sp>
        <p:nvSpPr>
          <p:cNvPr id="141" name="Google Shape;141;p26"/>
          <p:cNvSpPr txBox="1">
            <a:spLocks noGrp="1"/>
          </p:cNvSpPr>
          <p:nvPr>
            <p:ph type="body" idx="1"/>
          </p:nvPr>
        </p:nvSpPr>
        <p:spPr>
          <a:xfrm>
            <a:off x="352775" y="2326775"/>
            <a:ext cx="6484800" cy="207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GB" sz="2300"/>
              <a:t>Image to Image</a:t>
            </a:r>
            <a:endParaRPr sz="2300"/>
          </a:p>
          <a:p>
            <a:pPr marL="0" lvl="0" indent="0" algn="l" rtl="0">
              <a:lnSpc>
                <a:spcPct val="115000"/>
              </a:lnSpc>
              <a:spcBef>
                <a:spcPts val="1200"/>
              </a:spcBef>
              <a:spcAft>
                <a:spcPts val="0"/>
              </a:spcAft>
              <a:buSzPts val="1300"/>
              <a:buNone/>
            </a:pPr>
            <a:r>
              <a:rPr lang="en-GB" sz="2300"/>
              <a:t>Text to Text</a:t>
            </a:r>
            <a:endParaRPr sz="2300"/>
          </a:p>
          <a:p>
            <a:pPr marL="0" lvl="0" indent="0" algn="l" rtl="0">
              <a:lnSpc>
                <a:spcPct val="115000"/>
              </a:lnSpc>
              <a:spcBef>
                <a:spcPts val="1200"/>
              </a:spcBef>
              <a:spcAft>
                <a:spcPts val="1200"/>
              </a:spcAft>
              <a:buSzPts val="1300"/>
              <a:buNone/>
            </a:pPr>
            <a:r>
              <a:rPr lang="en-GB" sz="2300"/>
              <a:t>Hybrid (Tagging, Text to Image)</a:t>
            </a:r>
            <a:endParaRPr sz="23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a:t>OVERVIEW</a:t>
            </a:r>
            <a:endParaRPr/>
          </a:p>
        </p:txBody>
      </p:sp>
      <p:sp>
        <p:nvSpPr>
          <p:cNvPr id="147" name="Google Shape;147;p27"/>
          <p:cNvSpPr txBox="1">
            <a:spLocks noGrp="1"/>
          </p:cNvSpPr>
          <p:nvPr>
            <p:ph type="body" idx="1"/>
          </p:nvPr>
        </p:nvSpPr>
        <p:spPr>
          <a:xfrm>
            <a:off x="311700" y="1505700"/>
            <a:ext cx="8702400" cy="32784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SzPts val="2000"/>
              <a:buChar char="-"/>
            </a:pPr>
            <a:r>
              <a:rPr lang="en-GB" sz="2000"/>
              <a:t>Using headless pretrained VGG16 architecture to extract image features.</a:t>
            </a:r>
            <a:endParaRPr sz="2000"/>
          </a:p>
          <a:p>
            <a:pPr marL="457200" lvl="0" indent="-355600" algn="l" rtl="0">
              <a:lnSpc>
                <a:spcPct val="150000"/>
              </a:lnSpc>
              <a:spcBef>
                <a:spcPts val="0"/>
              </a:spcBef>
              <a:spcAft>
                <a:spcPts val="0"/>
              </a:spcAft>
              <a:buSzPts val="2000"/>
              <a:buChar char="-"/>
            </a:pPr>
            <a:r>
              <a:rPr lang="en-GB" sz="2000"/>
              <a:t>Using pre-trained word vectors from GloVe.</a:t>
            </a:r>
            <a:endParaRPr sz="2000"/>
          </a:p>
          <a:p>
            <a:pPr marL="457200" lvl="0" indent="-355600" algn="l" rtl="0">
              <a:lnSpc>
                <a:spcPct val="150000"/>
              </a:lnSpc>
              <a:spcBef>
                <a:spcPts val="0"/>
              </a:spcBef>
              <a:spcAft>
                <a:spcPts val="0"/>
              </a:spcAft>
              <a:buSzPts val="2000"/>
              <a:buChar char="-"/>
            </a:pPr>
            <a:r>
              <a:rPr lang="en-GB" sz="2000"/>
              <a:t>Searching for similar images to an input image (Image → Image)</a:t>
            </a:r>
            <a:endParaRPr sz="2000"/>
          </a:p>
          <a:p>
            <a:pPr marL="457200" lvl="0" indent="-355600" algn="l" rtl="0">
              <a:lnSpc>
                <a:spcPct val="150000"/>
              </a:lnSpc>
              <a:spcBef>
                <a:spcPts val="0"/>
              </a:spcBef>
              <a:spcAft>
                <a:spcPts val="0"/>
              </a:spcAft>
              <a:buSzPts val="2000"/>
              <a:buChar char="-"/>
            </a:pPr>
            <a:r>
              <a:rPr lang="en-GB" sz="2000"/>
              <a:t>Searching for similar words to an input word (Text → Text)</a:t>
            </a:r>
            <a:endParaRPr sz="2000"/>
          </a:p>
          <a:p>
            <a:pPr marL="457200" lvl="0" indent="-355600" algn="l" rtl="0">
              <a:lnSpc>
                <a:spcPct val="150000"/>
              </a:lnSpc>
              <a:spcBef>
                <a:spcPts val="0"/>
              </a:spcBef>
              <a:spcAft>
                <a:spcPts val="0"/>
              </a:spcAft>
              <a:buSzPts val="2000"/>
              <a:buChar char="-"/>
            </a:pPr>
            <a:r>
              <a:rPr lang="en-GB" sz="2000"/>
              <a:t>Generating tags for images, and searching images using text (Image ↔ Text)</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a:t>CONVOLUTIONAL LAYER</a:t>
            </a:r>
            <a:endParaRPr/>
          </a:p>
        </p:txBody>
      </p:sp>
      <p:sp>
        <p:nvSpPr>
          <p:cNvPr id="153" name="Google Shape;153;p28"/>
          <p:cNvSpPr txBox="1"/>
          <p:nvPr/>
        </p:nvSpPr>
        <p:spPr>
          <a:xfrm>
            <a:off x="708400" y="1406500"/>
            <a:ext cx="8079600" cy="164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GB" sz="1900" b="0" i="0" u="none" strike="noStrike" cap="none">
                <a:solidFill>
                  <a:schemeClr val="dk2"/>
                </a:solidFill>
                <a:latin typeface="Roboto"/>
                <a:ea typeface="Roboto"/>
                <a:cs typeface="Roboto"/>
                <a:sym typeface="Roboto"/>
              </a:rPr>
              <a:t>Convolution layer is the first layer to derive features from the input image. The convolutional layer conserves the relationship between pixels by learning image features using a small square of input data. It is the mathematical operation which takes two inputs such as image matrix and kernel or any filter.</a:t>
            </a:r>
            <a:endParaRPr sz="1900" b="0" i="0" u="none" strike="noStrike" cap="none">
              <a:solidFill>
                <a:schemeClr val="dk2"/>
              </a:solidFill>
              <a:latin typeface="Roboto"/>
              <a:ea typeface="Roboto"/>
              <a:cs typeface="Roboto"/>
              <a:sym typeface="Roboto"/>
            </a:endParaRPr>
          </a:p>
        </p:txBody>
      </p:sp>
      <p:pic>
        <p:nvPicPr>
          <p:cNvPr id="154" name="Google Shape;154;p28"/>
          <p:cNvPicPr preferRelativeResize="0"/>
          <p:nvPr/>
        </p:nvPicPr>
        <p:blipFill rotWithShape="1">
          <a:blip r:embed="rId3">
            <a:alphaModFix/>
          </a:blip>
          <a:srcRect/>
          <a:stretch/>
        </p:blipFill>
        <p:spPr>
          <a:xfrm>
            <a:off x="2991575" y="2733125"/>
            <a:ext cx="3301776" cy="2410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9"/>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a:t>ReLu Layer</a:t>
            </a:r>
            <a:endParaRPr/>
          </a:p>
        </p:txBody>
      </p:sp>
      <p:sp>
        <p:nvSpPr>
          <p:cNvPr id="160" name="Google Shape;160;p29"/>
          <p:cNvSpPr txBox="1">
            <a:spLocks noGrp="1"/>
          </p:cNvSpPr>
          <p:nvPr>
            <p:ph type="body" idx="1"/>
          </p:nvPr>
        </p:nvSpPr>
        <p:spPr>
          <a:xfrm>
            <a:off x="311700" y="1505700"/>
            <a:ext cx="3999900" cy="3076200"/>
          </a:xfrm>
          <a:prstGeom prst="rect">
            <a:avLst/>
          </a:prstGeom>
          <a:noFill/>
          <a:ln>
            <a:noFill/>
          </a:ln>
        </p:spPr>
        <p:txBody>
          <a:bodyPr spcFirstLastPara="1" wrap="square" lIns="91425" tIns="91425" rIns="91425" bIns="91425" anchor="t" anchorCtr="0">
            <a:normAutofit/>
          </a:bodyPr>
          <a:lstStyle/>
          <a:p>
            <a:pPr marL="0" lvl="0" indent="0" algn="just" rtl="0">
              <a:lnSpc>
                <a:spcPct val="115000"/>
              </a:lnSpc>
              <a:spcBef>
                <a:spcPts val="0"/>
              </a:spcBef>
              <a:spcAft>
                <a:spcPts val="0"/>
              </a:spcAft>
              <a:buSzPts val="1300"/>
              <a:buNone/>
            </a:pPr>
            <a:r>
              <a:rPr lang="en-GB" sz="1700"/>
              <a:t>Rectified Linear unit(ReLU) transform functions only activates a node if the input is above a certain quantity. While the data is below zero, the output is zero, but when the input rises above a certain threshold.</a:t>
            </a:r>
            <a:endParaRPr sz="1700"/>
          </a:p>
          <a:p>
            <a:pPr marL="0" lvl="0" indent="0" algn="just" rtl="0">
              <a:lnSpc>
                <a:spcPct val="115000"/>
              </a:lnSpc>
              <a:spcBef>
                <a:spcPts val="1200"/>
              </a:spcBef>
              <a:spcAft>
                <a:spcPts val="1200"/>
              </a:spcAft>
              <a:buSzPts val="1300"/>
              <a:buNone/>
            </a:pPr>
            <a:r>
              <a:rPr lang="en-GB" sz="1700"/>
              <a:t>Its increases the Non-Linearity in the learning, hence otherwise model become a traditional linear classifier.</a:t>
            </a:r>
            <a:endParaRPr sz="1700"/>
          </a:p>
        </p:txBody>
      </p:sp>
      <p:pic>
        <p:nvPicPr>
          <p:cNvPr id="161" name="Google Shape;161;p29"/>
          <p:cNvPicPr preferRelativeResize="0"/>
          <p:nvPr/>
        </p:nvPicPr>
        <p:blipFill rotWithShape="1">
          <a:blip r:embed="rId3">
            <a:alphaModFix/>
          </a:blip>
          <a:srcRect/>
          <a:stretch/>
        </p:blipFill>
        <p:spPr>
          <a:xfrm>
            <a:off x="4615649" y="1505699"/>
            <a:ext cx="4399075" cy="3223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0"/>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a:t>POOLING</a:t>
            </a:r>
            <a:endParaRPr/>
          </a:p>
        </p:txBody>
      </p:sp>
      <p:sp>
        <p:nvSpPr>
          <p:cNvPr id="167" name="Google Shape;167;p30"/>
          <p:cNvSpPr txBox="1">
            <a:spLocks noGrp="1"/>
          </p:cNvSpPr>
          <p:nvPr>
            <p:ph type="body" idx="1"/>
          </p:nvPr>
        </p:nvSpPr>
        <p:spPr>
          <a:xfrm>
            <a:off x="311700" y="1505700"/>
            <a:ext cx="8731800" cy="1341600"/>
          </a:xfrm>
          <a:prstGeom prst="rect">
            <a:avLst/>
          </a:prstGeom>
          <a:noFill/>
          <a:ln>
            <a:noFill/>
          </a:ln>
        </p:spPr>
        <p:txBody>
          <a:bodyPr spcFirstLastPara="1" wrap="square" lIns="91425" tIns="91425" rIns="91425" bIns="91425" anchor="t" anchorCtr="0">
            <a:normAutofit lnSpcReduction="20000"/>
          </a:bodyPr>
          <a:lstStyle/>
          <a:p>
            <a:pPr marL="0" lvl="0" indent="0" algn="just" rtl="0">
              <a:lnSpc>
                <a:spcPct val="115000"/>
              </a:lnSpc>
              <a:spcBef>
                <a:spcPts val="0"/>
              </a:spcBef>
              <a:spcAft>
                <a:spcPts val="0"/>
              </a:spcAft>
              <a:buSzPts val="1300"/>
              <a:buNone/>
            </a:pPr>
            <a:r>
              <a:rPr lang="en-GB" sz="1700"/>
              <a:t>pooling, shrinks the size of each feature map by 75% or more. This allows only the most important features to be retained, thus reducing the number of learnable features of the model. </a:t>
            </a:r>
            <a:endParaRPr sz="1700"/>
          </a:p>
          <a:p>
            <a:pPr marL="0" lvl="0" indent="0" algn="l" rtl="0">
              <a:lnSpc>
                <a:spcPct val="115000"/>
              </a:lnSpc>
              <a:spcBef>
                <a:spcPts val="1200"/>
              </a:spcBef>
              <a:spcAft>
                <a:spcPts val="1200"/>
              </a:spcAft>
              <a:buSzPts val="1300"/>
              <a:buNone/>
            </a:pPr>
            <a:endParaRPr/>
          </a:p>
        </p:txBody>
      </p:sp>
      <p:pic>
        <p:nvPicPr>
          <p:cNvPr id="168" name="Google Shape;168;p30"/>
          <p:cNvPicPr preferRelativeResize="0"/>
          <p:nvPr/>
        </p:nvPicPr>
        <p:blipFill rotWithShape="1">
          <a:blip r:embed="rId3">
            <a:alphaModFix/>
          </a:blip>
          <a:srcRect/>
          <a:stretch/>
        </p:blipFill>
        <p:spPr>
          <a:xfrm>
            <a:off x="1706900" y="2479575"/>
            <a:ext cx="5730250" cy="2442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VGG16 - Visual Geometry Group 16 layers</a:t>
            </a:r>
            <a:endParaRPr/>
          </a:p>
          <a:p>
            <a:pPr marL="0" lvl="0" indent="0" algn="l" rtl="0">
              <a:lnSpc>
                <a:spcPct val="100000"/>
              </a:lnSpc>
              <a:spcBef>
                <a:spcPts val="0"/>
              </a:spcBef>
              <a:spcAft>
                <a:spcPts val="0"/>
              </a:spcAft>
              <a:buSzPct val="111111"/>
              <a:buNone/>
            </a:pPr>
            <a:endParaRPr/>
          </a:p>
        </p:txBody>
      </p:sp>
      <p:pic>
        <p:nvPicPr>
          <p:cNvPr id="174" name="Google Shape;174;p31"/>
          <p:cNvPicPr preferRelativeResize="0"/>
          <p:nvPr/>
        </p:nvPicPr>
        <p:blipFill rotWithShape="1">
          <a:blip r:embed="rId3">
            <a:alphaModFix/>
          </a:blip>
          <a:srcRect/>
          <a:stretch/>
        </p:blipFill>
        <p:spPr>
          <a:xfrm>
            <a:off x="1136550" y="1326775"/>
            <a:ext cx="6575649" cy="3742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60400" y="337675"/>
            <a:ext cx="3706500" cy="25089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a:t>ABSTRACT</a:t>
            </a:r>
            <a:endParaRPr/>
          </a:p>
        </p:txBody>
      </p:sp>
      <p:sp>
        <p:nvSpPr>
          <p:cNvPr id="71" name="Google Shape;71;p14"/>
          <p:cNvSpPr txBox="1">
            <a:spLocks noGrp="1"/>
          </p:cNvSpPr>
          <p:nvPr>
            <p:ph type="body" idx="1"/>
          </p:nvPr>
        </p:nvSpPr>
        <p:spPr>
          <a:xfrm>
            <a:off x="4479575" y="754025"/>
            <a:ext cx="4431000" cy="4225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001"/>
              </a:spcBef>
              <a:spcAft>
                <a:spcPts val="1600"/>
              </a:spcAft>
              <a:buClr>
                <a:srgbClr val="000000"/>
              </a:buClr>
              <a:buSzPts val="605"/>
              <a:buFont typeface="Arial"/>
              <a:buNone/>
            </a:pPr>
            <a:r>
              <a:rPr lang="en-GB" sz="1640">
                <a:solidFill>
                  <a:srgbClr val="233A44"/>
                </a:solidFill>
                <a:latin typeface="Calibri"/>
                <a:ea typeface="Calibri"/>
                <a:cs typeface="Calibri"/>
                <a:sym typeface="Calibri"/>
              </a:rPr>
              <a:t>This project develops an Local image search engine using deep learning techniques. It employs CNNs with VGG16 architecture for feature extraction and GloVe word embeddings for semantic understanding. The Annoy library facilitates efficient image retrieval based on content. Implemented in Google Colab with GPU acceleration, key functionalities include CNN model training, image feature indexing, and storage in a Python-based database. Users can query using text or images, receiving related sets based on content. Emphasis is on system prerequisites, scalability with image volume, and applicability to diverse image-based tasks.</a:t>
            </a:r>
            <a:endParaRPr sz="814"/>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GloVe – Word Vectors Indexing</a:t>
            </a:r>
            <a:endParaRPr/>
          </a:p>
          <a:p>
            <a:pPr marL="0" lvl="0" indent="0" algn="l" rtl="0">
              <a:lnSpc>
                <a:spcPct val="100000"/>
              </a:lnSpc>
              <a:spcBef>
                <a:spcPts val="0"/>
              </a:spcBef>
              <a:spcAft>
                <a:spcPts val="0"/>
              </a:spcAft>
              <a:buSzPct val="111111"/>
              <a:buNone/>
            </a:pPr>
            <a:endParaRPr/>
          </a:p>
        </p:txBody>
      </p:sp>
      <p:pic>
        <p:nvPicPr>
          <p:cNvPr id="180" name="Google Shape;180;p32" descr="GloVe: Global Vectors for Word Representation"/>
          <p:cNvPicPr preferRelativeResize="0"/>
          <p:nvPr/>
        </p:nvPicPr>
        <p:blipFill rotWithShape="1">
          <a:blip r:embed="rId3">
            <a:alphaModFix/>
          </a:blip>
          <a:srcRect/>
          <a:stretch/>
        </p:blipFill>
        <p:spPr>
          <a:xfrm>
            <a:off x="4493600" y="1485075"/>
            <a:ext cx="4466975" cy="3461776"/>
          </a:xfrm>
          <a:prstGeom prst="rect">
            <a:avLst/>
          </a:prstGeom>
          <a:noFill/>
          <a:ln>
            <a:noFill/>
          </a:ln>
        </p:spPr>
      </p:pic>
      <p:sp>
        <p:nvSpPr>
          <p:cNvPr id="181" name="Google Shape;181;p32"/>
          <p:cNvSpPr txBox="1"/>
          <p:nvPr/>
        </p:nvSpPr>
        <p:spPr>
          <a:xfrm>
            <a:off x="143375" y="1433875"/>
            <a:ext cx="4199100" cy="3554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900"/>
              <a:buFont typeface="Arial"/>
              <a:buNone/>
            </a:pPr>
            <a:r>
              <a:rPr lang="en-GB" sz="1900" b="0" i="0" u="none" strike="noStrike" cap="none">
                <a:solidFill>
                  <a:schemeClr val="dk2"/>
                </a:solidFill>
                <a:latin typeface="Roboto"/>
                <a:ea typeface="Roboto"/>
                <a:cs typeface="Roboto"/>
                <a:sym typeface="Roboto"/>
              </a:rPr>
              <a:t>GloVe is an unsupervised learning algorithm for obtaining vector representations for words. </a:t>
            </a:r>
            <a:endParaRPr sz="1900" b="0" i="0" u="none" strike="noStrike" cap="none">
              <a:solidFill>
                <a:schemeClr val="dk2"/>
              </a:solidFill>
              <a:latin typeface="Roboto"/>
              <a:ea typeface="Roboto"/>
              <a:cs typeface="Roboto"/>
              <a:sym typeface="Roboto"/>
            </a:endParaRPr>
          </a:p>
          <a:p>
            <a:pPr marL="0" marR="0" lvl="0" indent="0" algn="just" rtl="0">
              <a:lnSpc>
                <a:spcPct val="100000"/>
              </a:lnSpc>
              <a:spcBef>
                <a:spcPts val="0"/>
              </a:spcBef>
              <a:spcAft>
                <a:spcPts val="0"/>
              </a:spcAft>
              <a:buClr>
                <a:srgbClr val="000000"/>
              </a:buClr>
              <a:buSzPts val="1900"/>
              <a:buFont typeface="Arial"/>
              <a:buNone/>
            </a:pPr>
            <a:endParaRPr sz="1900" b="0" i="0" u="none" strike="noStrike" cap="none">
              <a:solidFill>
                <a:schemeClr val="dk2"/>
              </a:solidFill>
              <a:latin typeface="Roboto"/>
              <a:ea typeface="Roboto"/>
              <a:cs typeface="Roboto"/>
              <a:sym typeface="Roboto"/>
            </a:endParaRPr>
          </a:p>
          <a:p>
            <a:pPr marL="0" marR="0" lvl="0" indent="0" algn="just" rtl="0">
              <a:lnSpc>
                <a:spcPct val="100000"/>
              </a:lnSpc>
              <a:spcBef>
                <a:spcPts val="0"/>
              </a:spcBef>
              <a:spcAft>
                <a:spcPts val="0"/>
              </a:spcAft>
              <a:buClr>
                <a:srgbClr val="000000"/>
              </a:buClr>
              <a:buSzPts val="1900"/>
              <a:buFont typeface="Arial"/>
              <a:buNone/>
            </a:pPr>
            <a:r>
              <a:rPr lang="en-GB" sz="1900" b="0" i="0" u="none" strike="noStrike" cap="none">
                <a:solidFill>
                  <a:schemeClr val="dk2"/>
                </a:solidFill>
                <a:latin typeface="Roboto"/>
                <a:ea typeface="Roboto"/>
                <a:cs typeface="Roboto"/>
                <a:sym typeface="Roboto"/>
              </a:rPr>
              <a:t>Training is performed on aggregated global word-word co-occurrence statistics from a corpus, and the resulting representations showcase interesting linear substructures of the word vector space.</a:t>
            </a:r>
            <a:endParaRPr sz="1900" b="0" i="0" u="none" strike="noStrike" cap="none">
              <a:solidFill>
                <a:schemeClr val="dk2"/>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a:t>ANNOY</a:t>
            </a:r>
            <a:endParaRPr/>
          </a:p>
        </p:txBody>
      </p:sp>
      <p:sp>
        <p:nvSpPr>
          <p:cNvPr id="187" name="Google Shape;187;p33"/>
          <p:cNvSpPr txBox="1">
            <a:spLocks noGrp="1"/>
          </p:cNvSpPr>
          <p:nvPr>
            <p:ph type="body" idx="1"/>
          </p:nvPr>
        </p:nvSpPr>
        <p:spPr>
          <a:xfrm>
            <a:off x="311700" y="1505700"/>
            <a:ext cx="8465700" cy="1443900"/>
          </a:xfrm>
          <a:prstGeom prst="rect">
            <a:avLst/>
          </a:prstGeom>
          <a:noFill/>
          <a:ln>
            <a:noFill/>
          </a:ln>
        </p:spPr>
        <p:txBody>
          <a:bodyPr spcFirstLastPara="1" wrap="square" lIns="91425" tIns="91425" rIns="91425" bIns="91425" anchor="t" anchorCtr="0">
            <a:normAutofit/>
          </a:bodyPr>
          <a:lstStyle/>
          <a:p>
            <a:pPr marL="0" lvl="0" indent="0" algn="just" rtl="0">
              <a:lnSpc>
                <a:spcPct val="115000"/>
              </a:lnSpc>
              <a:spcBef>
                <a:spcPts val="0"/>
              </a:spcBef>
              <a:spcAft>
                <a:spcPts val="1200"/>
              </a:spcAft>
              <a:buSzPts val="1300"/>
              <a:buNone/>
            </a:pPr>
            <a:r>
              <a:rPr lang="en-GB" sz="1800"/>
              <a:t>Annoy (Approximate Nearest Neighbors Oh Yeah) is a C++ library with Python bindings to search for points in space that are close to a given query point. It also creates large read-only file-based data structures that are mapped into memory so that many processes may share the same data.</a:t>
            </a:r>
            <a:endParaRPr sz="1800"/>
          </a:p>
        </p:txBody>
      </p:sp>
      <p:pic>
        <p:nvPicPr>
          <p:cNvPr id="188" name="Google Shape;188;p33" descr="alt_text"/>
          <p:cNvPicPr preferRelativeResize="0"/>
          <p:nvPr/>
        </p:nvPicPr>
        <p:blipFill rotWithShape="1">
          <a:blip r:embed="rId3">
            <a:alphaModFix/>
          </a:blip>
          <a:srcRect/>
          <a:stretch/>
        </p:blipFill>
        <p:spPr>
          <a:xfrm>
            <a:off x="1180024" y="3000877"/>
            <a:ext cx="7106325" cy="1792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4"/>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a:t>TAGGING - IMAGE TO TEXT</a:t>
            </a:r>
            <a:endParaRPr/>
          </a:p>
        </p:txBody>
      </p:sp>
      <p:sp>
        <p:nvSpPr>
          <p:cNvPr id="194" name="Google Shape;194;p34"/>
          <p:cNvSpPr txBox="1">
            <a:spLocks noGrp="1"/>
          </p:cNvSpPr>
          <p:nvPr>
            <p:ph type="body" idx="1"/>
          </p:nvPr>
        </p:nvSpPr>
        <p:spPr>
          <a:xfrm>
            <a:off x="311700" y="1505700"/>
            <a:ext cx="8568000" cy="1065900"/>
          </a:xfrm>
          <a:prstGeom prst="rect">
            <a:avLst/>
          </a:prstGeom>
          <a:noFill/>
          <a:ln>
            <a:noFill/>
          </a:ln>
        </p:spPr>
        <p:txBody>
          <a:bodyPr spcFirstLastPara="1" wrap="square" lIns="91425" tIns="91425" rIns="91425" bIns="91425" anchor="t" anchorCtr="0">
            <a:normAutofit/>
          </a:bodyPr>
          <a:lstStyle/>
          <a:p>
            <a:pPr marL="0" lvl="0" indent="0" algn="just" rtl="0">
              <a:lnSpc>
                <a:spcPct val="115000"/>
              </a:lnSpc>
              <a:spcBef>
                <a:spcPts val="0"/>
              </a:spcBef>
              <a:spcAft>
                <a:spcPts val="1200"/>
              </a:spcAft>
              <a:buSzPts val="1300"/>
              <a:buNone/>
            </a:pPr>
            <a:r>
              <a:rPr lang="en-GB" sz="1700"/>
              <a:t>We can now easily extract tags from any image by simply feeding our image to our trained network, saving the vector of size 300 that comes out of it, and finding the closest words in our index of English words from GloVe.</a:t>
            </a:r>
            <a:endParaRPr sz="1700"/>
          </a:p>
        </p:txBody>
      </p:sp>
      <p:pic>
        <p:nvPicPr>
          <p:cNvPr id="195" name="Google Shape;195;p34"/>
          <p:cNvPicPr preferRelativeResize="0"/>
          <p:nvPr/>
        </p:nvPicPr>
        <p:blipFill rotWithShape="1">
          <a:blip r:embed="rId3">
            <a:alphaModFix/>
          </a:blip>
          <a:srcRect/>
          <a:stretch/>
        </p:blipFill>
        <p:spPr>
          <a:xfrm>
            <a:off x="1831500" y="2571750"/>
            <a:ext cx="2301592" cy="2335825"/>
          </a:xfrm>
          <a:prstGeom prst="rect">
            <a:avLst/>
          </a:prstGeom>
          <a:noFill/>
          <a:ln>
            <a:noFill/>
          </a:ln>
        </p:spPr>
      </p:pic>
      <p:pic>
        <p:nvPicPr>
          <p:cNvPr id="196" name="Google Shape;196;p34"/>
          <p:cNvPicPr preferRelativeResize="0"/>
          <p:nvPr/>
        </p:nvPicPr>
        <p:blipFill rotWithShape="1">
          <a:blip r:embed="rId4">
            <a:alphaModFix/>
          </a:blip>
          <a:srcRect/>
          <a:stretch/>
        </p:blipFill>
        <p:spPr>
          <a:xfrm>
            <a:off x="4730275" y="2571751"/>
            <a:ext cx="2901525" cy="23358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311725" y="500925"/>
            <a:ext cx="3706500" cy="25089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a:t>CONCLUSION</a:t>
            </a:r>
            <a:endParaRPr/>
          </a:p>
        </p:txBody>
      </p:sp>
      <p:sp>
        <p:nvSpPr>
          <p:cNvPr id="202" name="Google Shape;202;p35"/>
          <p:cNvSpPr txBox="1">
            <a:spLocks noGrp="1"/>
          </p:cNvSpPr>
          <p:nvPr>
            <p:ph type="body" idx="1"/>
          </p:nvPr>
        </p:nvSpPr>
        <p:spPr>
          <a:xfrm>
            <a:off x="4644675" y="500925"/>
            <a:ext cx="4166400" cy="4333200"/>
          </a:xfrm>
          <a:prstGeom prst="rect">
            <a:avLst/>
          </a:prstGeom>
          <a:noFill/>
          <a:ln>
            <a:noFill/>
          </a:ln>
        </p:spPr>
        <p:txBody>
          <a:bodyPr spcFirstLastPara="1" wrap="square" lIns="91425" tIns="91425" rIns="91425" bIns="91425" anchor="t" anchorCtr="0">
            <a:normAutofit lnSpcReduction="20000"/>
          </a:bodyPr>
          <a:lstStyle/>
          <a:p>
            <a:pPr marL="0" lvl="0" indent="0" algn="just" rtl="0">
              <a:lnSpc>
                <a:spcPct val="115000"/>
              </a:lnSpc>
              <a:spcBef>
                <a:spcPts val="0"/>
              </a:spcBef>
              <a:spcAft>
                <a:spcPts val="0"/>
              </a:spcAft>
              <a:buSzPts val="1300"/>
              <a:buNone/>
            </a:pPr>
            <a:r>
              <a:rPr lang="en-GB" sz="1700"/>
              <a:t>The user can pass the search query as word as well as an image. For image as the query input, the module sees for the objects present in the image and generate feature vector accordingly and look for the similar feature vector in the index of already generated feature vector. The result will consist of all similar images that contains similar objects from the query image. For text as the query input, the module sees for all the closest similar words related to it, the result will be images that contain object related to the similar words generated.</a:t>
            </a:r>
            <a:endParaRPr sz="1700"/>
          </a:p>
          <a:p>
            <a:pPr marL="0" lvl="0" indent="0" algn="l" rtl="0">
              <a:lnSpc>
                <a:spcPct val="115000"/>
              </a:lnSpc>
              <a:spcBef>
                <a:spcPts val="1200"/>
              </a:spcBef>
              <a:spcAft>
                <a:spcPts val="1200"/>
              </a:spcAft>
              <a:buSzPts val="13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a:t>FUTURE WORKS</a:t>
            </a:r>
            <a:endParaRPr/>
          </a:p>
        </p:txBody>
      </p:sp>
      <p:sp>
        <p:nvSpPr>
          <p:cNvPr id="208" name="Google Shape;208;p36"/>
          <p:cNvSpPr txBox="1">
            <a:spLocks noGrp="1"/>
          </p:cNvSpPr>
          <p:nvPr>
            <p:ph type="body" idx="1"/>
          </p:nvPr>
        </p:nvSpPr>
        <p:spPr>
          <a:xfrm>
            <a:off x="311700" y="1505700"/>
            <a:ext cx="4260300" cy="33591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935"/>
              <a:buNone/>
            </a:pPr>
            <a:r>
              <a:rPr lang="en-GB" sz="1305" b="1"/>
              <a:t>Building Semantic Search</a:t>
            </a:r>
            <a:endParaRPr sz="1305" b="1"/>
          </a:p>
          <a:p>
            <a:pPr marL="0" lvl="0" indent="0" algn="l" rtl="0">
              <a:lnSpc>
                <a:spcPct val="105000"/>
              </a:lnSpc>
              <a:spcBef>
                <a:spcPts val="1200"/>
              </a:spcBef>
              <a:spcAft>
                <a:spcPts val="0"/>
              </a:spcAft>
              <a:buSzPts val="935"/>
              <a:buNone/>
            </a:pPr>
            <a:r>
              <a:rPr lang="en-GB" sz="1305"/>
              <a:t>Using FastText proposed by Facebook as word embedding. It is an extension to Word2Vec and follows the same Skip-gram and CBOW model.</a:t>
            </a:r>
            <a:endParaRPr sz="1305"/>
          </a:p>
          <a:p>
            <a:pPr marL="0" lvl="0" indent="0" algn="l" rtl="0">
              <a:lnSpc>
                <a:spcPct val="105000"/>
              </a:lnSpc>
              <a:spcBef>
                <a:spcPts val="1200"/>
              </a:spcBef>
              <a:spcAft>
                <a:spcPts val="0"/>
              </a:spcAft>
              <a:buSzPts val="935"/>
              <a:buNone/>
            </a:pPr>
            <a:r>
              <a:rPr lang="en-GB" sz="1305"/>
              <a:t>Able to encode unknown or out-of-vocabulary words. </a:t>
            </a:r>
            <a:endParaRPr sz="1305"/>
          </a:p>
          <a:p>
            <a:pPr marL="0" lvl="0" indent="0" algn="l" rtl="0">
              <a:lnSpc>
                <a:spcPct val="105000"/>
              </a:lnSpc>
              <a:spcBef>
                <a:spcPts val="1200"/>
              </a:spcBef>
              <a:spcAft>
                <a:spcPts val="0"/>
              </a:spcAft>
              <a:buSzPts val="935"/>
              <a:buNone/>
            </a:pPr>
            <a:r>
              <a:rPr lang="en-GB" sz="1305" b="1"/>
              <a:t>Building a Standalone Application</a:t>
            </a:r>
            <a:endParaRPr sz="1305" b="1"/>
          </a:p>
          <a:p>
            <a:pPr marL="0" lvl="0" indent="0" algn="l" rtl="0">
              <a:lnSpc>
                <a:spcPct val="105000"/>
              </a:lnSpc>
              <a:spcBef>
                <a:spcPts val="1200"/>
              </a:spcBef>
              <a:spcAft>
                <a:spcPts val="0"/>
              </a:spcAft>
              <a:buSzPts val="935"/>
              <a:buNone/>
            </a:pPr>
            <a:r>
              <a:rPr lang="en-GB" sz="1305"/>
              <a:t>Can be used instantly after software installation, including all Neural networks, dataset and trained model within it.</a:t>
            </a:r>
            <a:endParaRPr sz="1305"/>
          </a:p>
          <a:p>
            <a:pPr marL="0" lvl="0" indent="0" algn="l" rtl="0">
              <a:lnSpc>
                <a:spcPct val="105000"/>
              </a:lnSpc>
              <a:spcBef>
                <a:spcPts val="1200"/>
              </a:spcBef>
              <a:spcAft>
                <a:spcPts val="0"/>
              </a:spcAft>
              <a:buSzPts val="935"/>
              <a:buNone/>
            </a:pPr>
            <a:r>
              <a:rPr lang="en-GB" sz="1305"/>
              <a:t>ions with multi-word queries, allowing the module to effectively process complex search queries.</a:t>
            </a:r>
            <a:endParaRPr sz="1305"/>
          </a:p>
          <a:p>
            <a:pPr marL="0" lvl="0" indent="0" algn="l" rtl="0">
              <a:lnSpc>
                <a:spcPct val="105000"/>
              </a:lnSpc>
              <a:spcBef>
                <a:spcPts val="1200"/>
              </a:spcBef>
              <a:spcAft>
                <a:spcPts val="1200"/>
              </a:spcAft>
              <a:buSzPts val="935"/>
              <a:buNone/>
            </a:pPr>
            <a:endParaRPr sz="1205"/>
          </a:p>
        </p:txBody>
      </p:sp>
      <p:sp>
        <p:nvSpPr>
          <p:cNvPr id="209" name="Google Shape;209;p36"/>
          <p:cNvSpPr txBox="1">
            <a:spLocks noGrp="1"/>
          </p:cNvSpPr>
          <p:nvPr>
            <p:ph type="body" idx="2"/>
          </p:nvPr>
        </p:nvSpPr>
        <p:spPr>
          <a:xfrm>
            <a:off x="4832400" y="1505700"/>
            <a:ext cx="3999900" cy="30762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SzPts val="1300"/>
              <a:buNone/>
            </a:pPr>
            <a:r>
              <a:rPr lang="en-GB" sz="1400" b="1"/>
              <a:t>Enhanced Sentence Embedding</a:t>
            </a:r>
            <a:endParaRPr sz="1400" b="1"/>
          </a:p>
          <a:p>
            <a:pPr marL="0" lvl="0" indent="0" algn="l" rtl="0">
              <a:lnSpc>
                <a:spcPct val="115000"/>
              </a:lnSpc>
              <a:spcBef>
                <a:spcPts val="1200"/>
              </a:spcBef>
              <a:spcAft>
                <a:spcPts val="0"/>
              </a:spcAft>
              <a:buSzPts val="1300"/>
              <a:buNone/>
            </a:pPr>
            <a:r>
              <a:rPr lang="en-GB" sz="1400"/>
              <a:t>Integrates ELMo, InferSent, and SBERT for generating comprehensive sentence embeddings, improving the comprehension of textual content.</a:t>
            </a:r>
            <a:endParaRPr sz="1400"/>
          </a:p>
          <a:p>
            <a:pPr marL="0" lvl="0" indent="0" algn="l" rtl="0">
              <a:lnSpc>
                <a:spcPct val="115000"/>
              </a:lnSpc>
              <a:spcBef>
                <a:spcPts val="1200"/>
              </a:spcBef>
              <a:spcAft>
                <a:spcPts val="0"/>
              </a:spcAft>
              <a:buSzPts val="1300"/>
              <a:buNone/>
            </a:pPr>
            <a:r>
              <a:rPr lang="en-GB" sz="1400" b="1"/>
              <a:t>Improved Handling of Multi-word Queries</a:t>
            </a:r>
            <a:endParaRPr sz="1400" b="1"/>
          </a:p>
          <a:p>
            <a:pPr marL="0" lvl="0" indent="0" algn="l" rtl="0">
              <a:lnSpc>
                <a:spcPct val="115000"/>
              </a:lnSpc>
              <a:spcBef>
                <a:spcPts val="1200"/>
              </a:spcBef>
              <a:spcAft>
                <a:spcPts val="0"/>
              </a:spcAft>
              <a:buSzPts val="1300"/>
              <a:buNone/>
            </a:pPr>
            <a:r>
              <a:rPr lang="en-GB" sz="1400"/>
              <a:t>Resolves previous limitations with multi-word queries, allowing the module to effectively process complex search queries.</a:t>
            </a:r>
            <a:endParaRPr sz="1400"/>
          </a:p>
          <a:p>
            <a:pPr marL="0" lvl="0" indent="0" algn="l" rtl="0">
              <a:lnSpc>
                <a:spcPct val="115000"/>
              </a:lnSpc>
              <a:spcBef>
                <a:spcPts val="1200"/>
              </a:spcBef>
              <a:spcAft>
                <a:spcPts val="1200"/>
              </a:spcAft>
              <a:buSzPts val="1300"/>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7"/>
          <p:cNvSpPr txBox="1">
            <a:spLocks noGrp="1"/>
          </p:cNvSpPr>
          <p:nvPr>
            <p:ph type="title"/>
          </p:nvPr>
        </p:nvSpPr>
        <p:spPr>
          <a:xfrm>
            <a:off x="260475" y="256050"/>
            <a:ext cx="2269200" cy="8319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3600"/>
              <a:buNone/>
            </a:pPr>
            <a:r>
              <a:rPr lang="en-GB"/>
              <a:t>OUTPUT</a:t>
            </a:r>
            <a:endParaRPr/>
          </a:p>
        </p:txBody>
      </p:sp>
      <p:pic>
        <p:nvPicPr>
          <p:cNvPr id="215" name="Google Shape;215;p37"/>
          <p:cNvPicPr preferRelativeResize="0"/>
          <p:nvPr/>
        </p:nvPicPr>
        <p:blipFill rotWithShape="1">
          <a:blip r:embed="rId3">
            <a:alphaModFix/>
          </a:blip>
          <a:srcRect/>
          <a:stretch/>
        </p:blipFill>
        <p:spPr>
          <a:xfrm>
            <a:off x="2931325" y="353350"/>
            <a:ext cx="6054626" cy="4436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38"/>
          <p:cNvPicPr preferRelativeResize="0"/>
          <p:nvPr/>
        </p:nvPicPr>
        <p:blipFill rotWithShape="1">
          <a:blip r:embed="rId3">
            <a:alphaModFix/>
          </a:blip>
          <a:srcRect/>
          <a:stretch/>
        </p:blipFill>
        <p:spPr>
          <a:xfrm>
            <a:off x="162075" y="3205725"/>
            <a:ext cx="8819827" cy="1771850"/>
          </a:xfrm>
          <a:prstGeom prst="rect">
            <a:avLst/>
          </a:prstGeom>
          <a:noFill/>
          <a:ln>
            <a:noFill/>
          </a:ln>
        </p:spPr>
      </p:pic>
      <p:pic>
        <p:nvPicPr>
          <p:cNvPr id="221" name="Google Shape;221;p38"/>
          <p:cNvPicPr preferRelativeResize="0"/>
          <p:nvPr/>
        </p:nvPicPr>
        <p:blipFill rotWithShape="1">
          <a:blip r:embed="rId4">
            <a:alphaModFix/>
          </a:blip>
          <a:srcRect/>
          <a:stretch/>
        </p:blipFill>
        <p:spPr>
          <a:xfrm>
            <a:off x="2589975" y="80725"/>
            <a:ext cx="3841950" cy="2961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39"/>
          <p:cNvPicPr preferRelativeResize="0"/>
          <p:nvPr/>
        </p:nvPicPr>
        <p:blipFill rotWithShape="1">
          <a:blip r:embed="rId3">
            <a:alphaModFix/>
          </a:blip>
          <a:srcRect/>
          <a:stretch/>
        </p:blipFill>
        <p:spPr>
          <a:xfrm>
            <a:off x="61450" y="133150"/>
            <a:ext cx="8963974" cy="1856550"/>
          </a:xfrm>
          <a:prstGeom prst="rect">
            <a:avLst/>
          </a:prstGeom>
          <a:noFill/>
          <a:ln>
            <a:noFill/>
          </a:ln>
        </p:spPr>
      </p:pic>
      <p:pic>
        <p:nvPicPr>
          <p:cNvPr id="227" name="Google Shape;227;p39"/>
          <p:cNvPicPr preferRelativeResize="0"/>
          <p:nvPr/>
        </p:nvPicPr>
        <p:blipFill rotWithShape="1">
          <a:blip r:embed="rId4">
            <a:alphaModFix/>
          </a:blip>
          <a:srcRect/>
          <a:stretch/>
        </p:blipFill>
        <p:spPr>
          <a:xfrm>
            <a:off x="61450" y="2102543"/>
            <a:ext cx="8963974" cy="1550982"/>
          </a:xfrm>
          <a:prstGeom prst="rect">
            <a:avLst/>
          </a:prstGeom>
          <a:noFill/>
          <a:ln>
            <a:noFill/>
          </a:ln>
        </p:spPr>
      </p:pic>
      <p:pic>
        <p:nvPicPr>
          <p:cNvPr id="228" name="Google Shape;228;p39"/>
          <p:cNvPicPr preferRelativeResize="0"/>
          <p:nvPr/>
        </p:nvPicPr>
        <p:blipFill rotWithShape="1">
          <a:blip r:embed="rId5">
            <a:alphaModFix/>
          </a:blip>
          <a:srcRect/>
          <a:stretch/>
        </p:blipFill>
        <p:spPr>
          <a:xfrm>
            <a:off x="61450" y="3766375"/>
            <a:ext cx="8910473" cy="1389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40"/>
          <p:cNvPicPr preferRelativeResize="0"/>
          <p:nvPr/>
        </p:nvPicPr>
        <p:blipFill rotWithShape="1">
          <a:blip r:embed="rId3">
            <a:alphaModFix/>
          </a:blip>
          <a:srcRect/>
          <a:stretch/>
        </p:blipFill>
        <p:spPr>
          <a:xfrm>
            <a:off x="152400" y="152400"/>
            <a:ext cx="8829775" cy="1529450"/>
          </a:xfrm>
          <a:prstGeom prst="rect">
            <a:avLst/>
          </a:prstGeom>
          <a:noFill/>
          <a:ln>
            <a:noFill/>
          </a:ln>
        </p:spPr>
      </p:pic>
      <p:pic>
        <p:nvPicPr>
          <p:cNvPr id="234" name="Google Shape;234;p40"/>
          <p:cNvPicPr preferRelativeResize="0"/>
          <p:nvPr/>
        </p:nvPicPr>
        <p:blipFill rotWithShape="1">
          <a:blip r:embed="rId4">
            <a:alphaModFix/>
          </a:blip>
          <a:srcRect/>
          <a:stretch/>
        </p:blipFill>
        <p:spPr>
          <a:xfrm>
            <a:off x="152400" y="1834250"/>
            <a:ext cx="8914399" cy="1391950"/>
          </a:xfrm>
          <a:prstGeom prst="rect">
            <a:avLst/>
          </a:prstGeom>
          <a:noFill/>
          <a:ln>
            <a:noFill/>
          </a:ln>
        </p:spPr>
      </p:pic>
      <p:pic>
        <p:nvPicPr>
          <p:cNvPr id="235" name="Google Shape;235;p40"/>
          <p:cNvPicPr preferRelativeResize="0"/>
          <p:nvPr/>
        </p:nvPicPr>
        <p:blipFill rotWithShape="1">
          <a:blip r:embed="rId5">
            <a:alphaModFix/>
          </a:blip>
          <a:srcRect/>
          <a:stretch/>
        </p:blipFill>
        <p:spPr>
          <a:xfrm>
            <a:off x="152400" y="3378600"/>
            <a:ext cx="8914399" cy="137714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1"/>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a:t>REFERENCES</a:t>
            </a:r>
            <a:endParaRPr/>
          </a:p>
        </p:txBody>
      </p:sp>
      <p:sp>
        <p:nvSpPr>
          <p:cNvPr id="241" name="Google Shape;241;p41"/>
          <p:cNvSpPr txBox="1"/>
          <p:nvPr/>
        </p:nvSpPr>
        <p:spPr>
          <a:xfrm>
            <a:off x="256050" y="1382650"/>
            <a:ext cx="8634000" cy="35130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00000"/>
              </a:lnSpc>
              <a:spcBef>
                <a:spcPts val="0"/>
              </a:spcBef>
              <a:spcAft>
                <a:spcPts val="0"/>
              </a:spcAft>
              <a:buClr>
                <a:schemeClr val="dk2"/>
              </a:buClr>
              <a:buSzPts val="1300"/>
              <a:buFont typeface="Roboto"/>
              <a:buAutoNum type="arabicPeriod"/>
            </a:pPr>
            <a:r>
              <a:rPr lang="en-GB" sz="1300" b="0" i="0" u="none" strike="noStrike" cap="none">
                <a:solidFill>
                  <a:schemeClr val="dk2"/>
                </a:solidFill>
                <a:latin typeface="Roboto"/>
                <a:ea typeface="Roboto"/>
                <a:cs typeface="Roboto"/>
                <a:sym typeface="Roboto"/>
              </a:rPr>
              <a:t>Aman Kumar, Danish Raza Rizvi, "Knowledge Weightage Calculation: an AI &amp; ML based smart modelling for text- content summarization and quantification",Published in: 2023 1st International Conference on Intelligent Computing and Research Trends (ICRT)</a:t>
            </a:r>
            <a:endParaRPr sz="1300" b="0" i="0" u="none" strike="noStrike" cap="none">
              <a:solidFill>
                <a:schemeClr val="dk2"/>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Roboto"/>
              <a:ea typeface="Roboto"/>
              <a:cs typeface="Roboto"/>
              <a:sym typeface="Roboto"/>
            </a:endParaRPr>
          </a:p>
          <a:p>
            <a:pPr marL="457200" marR="0" lvl="0" indent="-311150" algn="l" rtl="0">
              <a:lnSpc>
                <a:spcPct val="100000"/>
              </a:lnSpc>
              <a:spcBef>
                <a:spcPts val="0"/>
              </a:spcBef>
              <a:spcAft>
                <a:spcPts val="0"/>
              </a:spcAft>
              <a:buClr>
                <a:schemeClr val="dk2"/>
              </a:buClr>
              <a:buSzPts val="1300"/>
              <a:buFont typeface="Roboto"/>
              <a:buAutoNum type="arabicPeriod"/>
            </a:pPr>
            <a:r>
              <a:rPr lang="en-GB" sz="1300">
                <a:solidFill>
                  <a:schemeClr val="dk2"/>
                </a:solidFill>
                <a:latin typeface="Roboto"/>
                <a:ea typeface="Roboto"/>
                <a:cs typeface="Roboto"/>
                <a:sym typeface="Roboto"/>
              </a:rPr>
              <a:t> </a:t>
            </a:r>
            <a:r>
              <a:rPr lang="en-GB" sz="1300" b="0" i="0" u="none" strike="noStrike" cap="none">
                <a:solidFill>
                  <a:schemeClr val="dk2"/>
                </a:solidFill>
                <a:latin typeface="Roboto"/>
                <a:ea typeface="Roboto"/>
                <a:cs typeface="Roboto"/>
                <a:sym typeface="Roboto"/>
              </a:rPr>
              <a:t>Robert Hönig, Jan Ackermann, Mingyuan Chi, "Bi-Encoder Cascades for Efficient Image Search", Published in: 2023 IEEE/CVF International Conference on Computer Vision Workshops (ICCVW)</a:t>
            </a:r>
            <a:endParaRPr sz="1300" b="0" i="0" u="none" strike="noStrike" cap="none">
              <a:solidFill>
                <a:schemeClr val="dk2"/>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Roboto"/>
              <a:ea typeface="Roboto"/>
              <a:cs typeface="Roboto"/>
              <a:sym typeface="Roboto"/>
            </a:endParaRPr>
          </a:p>
          <a:p>
            <a:pPr marL="457200" marR="0" lvl="0" indent="-311150" algn="l" rtl="0">
              <a:lnSpc>
                <a:spcPct val="100000"/>
              </a:lnSpc>
              <a:spcBef>
                <a:spcPts val="0"/>
              </a:spcBef>
              <a:spcAft>
                <a:spcPts val="0"/>
              </a:spcAft>
              <a:buClr>
                <a:schemeClr val="dk2"/>
              </a:buClr>
              <a:buSzPts val="1300"/>
              <a:buFont typeface="Roboto"/>
              <a:buAutoNum type="arabicPeriod"/>
            </a:pPr>
            <a:r>
              <a:rPr lang="en-GB" sz="1300" b="0" i="0" u="none" strike="noStrike" cap="none">
                <a:solidFill>
                  <a:schemeClr val="dk2"/>
                </a:solidFill>
                <a:latin typeface="Roboto"/>
                <a:ea typeface="Roboto"/>
                <a:cs typeface="Roboto"/>
                <a:sym typeface="Roboto"/>
              </a:rPr>
              <a:t>Anushri Eswaran, Varshini E, "Reverse Image Search Engine for Garment Industry" Published in: 2022 8th International Conference on Advanced Computing and Communication Systems (ICACCS)</a:t>
            </a:r>
            <a:endParaRPr sz="1300" b="0" i="0" u="none" strike="noStrike" cap="none">
              <a:solidFill>
                <a:schemeClr val="dk2"/>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Roboto"/>
              <a:ea typeface="Roboto"/>
              <a:cs typeface="Roboto"/>
              <a:sym typeface="Roboto"/>
            </a:endParaRPr>
          </a:p>
          <a:p>
            <a:pPr marL="457200" marR="0" lvl="0" indent="-311150" algn="l" rtl="0">
              <a:lnSpc>
                <a:spcPct val="100000"/>
              </a:lnSpc>
              <a:spcBef>
                <a:spcPts val="0"/>
              </a:spcBef>
              <a:spcAft>
                <a:spcPts val="0"/>
              </a:spcAft>
              <a:buClr>
                <a:schemeClr val="dk2"/>
              </a:buClr>
              <a:buSzPts val="1300"/>
              <a:buFont typeface="Roboto"/>
              <a:buAutoNum type="arabicPeriod"/>
            </a:pPr>
            <a:r>
              <a:rPr lang="en-GB" sz="1300" b="0" i="0" u="none" strike="noStrike" cap="none">
                <a:solidFill>
                  <a:schemeClr val="dk2"/>
                </a:solidFill>
                <a:latin typeface="Roboto"/>
                <a:ea typeface="Roboto"/>
                <a:cs typeface="Roboto"/>
                <a:sym typeface="Roboto"/>
              </a:rPr>
              <a:t>K. Praveen Kumar, V. Prakash Reddy, G. Indra Karan Reddy, N.S. Ganesh,  “Building an Image Search Engine with Deep Learning” Published in: 2022  International Journal of Creative Research Thoughts (IJCRT)</a:t>
            </a:r>
            <a:endParaRPr sz="1300" b="0" i="0" u="none" strike="noStrike" cap="none">
              <a:solidFill>
                <a:schemeClr val="dk2"/>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Roboto"/>
              <a:ea typeface="Roboto"/>
              <a:cs typeface="Roboto"/>
              <a:sym typeface="Roboto"/>
            </a:endParaRPr>
          </a:p>
          <a:p>
            <a:pPr marL="457200" marR="0" lvl="0" indent="-311150" algn="l" rtl="0">
              <a:lnSpc>
                <a:spcPct val="100000"/>
              </a:lnSpc>
              <a:spcBef>
                <a:spcPts val="0"/>
              </a:spcBef>
              <a:spcAft>
                <a:spcPts val="0"/>
              </a:spcAft>
              <a:buClr>
                <a:schemeClr val="dk2"/>
              </a:buClr>
              <a:buSzPts val="1300"/>
              <a:buFont typeface="Roboto"/>
              <a:buAutoNum type="arabicPeriod"/>
            </a:pPr>
            <a:r>
              <a:rPr lang="en-GB" sz="1300" b="0" i="0" u="none" strike="noStrike" cap="none">
                <a:solidFill>
                  <a:schemeClr val="dk2"/>
                </a:solidFill>
                <a:latin typeface="Roboto"/>
                <a:ea typeface="Roboto"/>
                <a:cs typeface="Roboto"/>
                <a:sym typeface="Roboto"/>
              </a:rPr>
              <a:t>Shravya G, Prof. Smitha G R, “Image Search Engine and Individual Profile Building” Published in: 2021 International Journal of Innovative Research (IJIR)</a:t>
            </a:r>
            <a:endParaRPr sz="1300" b="0" i="0" u="none" strike="noStrike" cap="none">
              <a:solidFill>
                <a:schemeClr val="dk2"/>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a:t>OBJECTIVE</a:t>
            </a:r>
            <a:endParaRPr/>
          </a:p>
        </p:txBody>
      </p:sp>
      <p:sp>
        <p:nvSpPr>
          <p:cNvPr id="77" name="Google Shape;77;p15"/>
          <p:cNvSpPr txBox="1"/>
          <p:nvPr/>
        </p:nvSpPr>
        <p:spPr>
          <a:xfrm>
            <a:off x="205325" y="1314100"/>
            <a:ext cx="8534700" cy="3562500"/>
          </a:xfrm>
          <a:prstGeom prst="rect">
            <a:avLst/>
          </a:prstGeom>
          <a:noFill/>
          <a:ln>
            <a:noFill/>
          </a:ln>
        </p:spPr>
        <p:txBody>
          <a:bodyPr spcFirstLastPara="1" wrap="square" lIns="91425" tIns="91425" rIns="91425" bIns="91425" anchor="t" anchorCtr="0">
            <a:noAutofit/>
          </a:bodyPr>
          <a:lstStyle/>
          <a:p>
            <a:pPr marL="457200" marR="0" lvl="0" indent="-330200" algn="just" rtl="0">
              <a:lnSpc>
                <a:spcPct val="115000"/>
              </a:lnSpc>
              <a:spcBef>
                <a:spcPts val="0"/>
              </a:spcBef>
              <a:spcAft>
                <a:spcPts val="0"/>
              </a:spcAft>
              <a:buClr>
                <a:schemeClr val="dk2"/>
              </a:buClr>
              <a:buSzPts val="1600"/>
              <a:buFont typeface="Roboto"/>
              <a:buChar char="●"/>
            </a:pPr>
            <a:r>
              <a:rPr lang="en-GB" sz="1600" b="0" i="0" u="none" strike="noStrike" cap="none">
                <a:solidFill>
                  <a:schemeClr val="dk2"/>
                </a:solidFill>
                <a:latin typeface="Roboto"/>
                <a:ea typeface="Roboto"/>
                <a:cs typeface="Roboto"/>
                <a:sym typeface="Roboto"/>
              </a:rPr>
              <a:t>Develop a local image search engine using CNNs with VGG16 architecture and GloVe word embeddings.</a:t>
            </a:r>
            <a:endParaRPr sz="1600" b="0" i="0" u="none" strike="noStrike" cap="none">
              <a:solidFill>
                <a:schemeClr val="dk2"/>
              </a:solidFill>
              <a:latin typeface="Roboto"/>
              <a:ea typeface="Roboto"/>
              <a:cs typeface="Roboto"/>
              <a:sym typeface="Roboto"/>
            </a:endParaRPr>
          </a:p>
          <a:p>
            <a:pPr marL="457200" marR="0" lvl="0" indent="-330200" algn="just" rtl="0">
              <a:lnSpc>
                <a:spcPct val="115000"/>
              </a:lnSpc>
              <a:spcBef>
                <a:spcPts val="0"/>
              </a:spcBef>
              <a:spcAft>
                <a:spcPts val="0"/>
              </a:spcAft>
              <a:buClr>
                <a:schemeClr val="dk2"/>
              </a:buClr>
              <a:buSzPts val="1600"/>
              <a:buFont typeface="Roboto"/>
              <a:buChar char="●"/>
            </a:pPr>
            <a:r>
              <a:rPr lang="en-GB" sz="1600" b="0" i="0" u="none" strike="noStrike" cap="none">
                <a:solidFill>
                  <a:schemeClr val="dk2"/>
                </a:solidFill>
                <a:latin typeface="Roboto"/>
                <a:ea typeface="Roboto"/>
                <a:cs typeface="Roboto"/>
                <a:sym typeface="Roboto"/>
              </a:rPr>
              <a:t>Implement feature extraction to capture detailed visual representations.</a:t>
            </a:r>
            <a:endParaRPr sz="1600" b="0" i="0" u="none" strike="noStrike" cap="none">
              <a:solidFill>
                <a:schemeClr val="dk2"/>
              </a:solidFill>
              <a:latin typeface="Roboto"/>
              <a:ea typeface="Roboto"/>
              <a:cs typeface="Roboto"/>
              <a:sym typeface="Roboto"/>
            </a:endParaRPr>
          </a:p>
          <a:p>
            <a:pPr marL="457200" marR="0" lvl="0" indent="-330200" algn="just" rtl="0">
              <a:lnSpc>
                <a:spcPct val="115000"/>
              </a:lnSpc>
              <a:spcBef>
                <a:spcPts val="0"/>
              </a:spcBef>
              <a:spcAft>
                <a:spcPts val="0"/>
              </a:spcAft>
              <a:buClr>
                <a:schemeClr val="dk2"/>
              </a:buClr>
              <a:buSzPts val="1600"/>
              <a:buFont typeface="Roboto"/>
              <a:buChar char="●"/>
            </a:pPr>
            <a:r>
              <a:rPr lang="en-GB" sz="1600" b="0" i="0" u="none" strike="noStrike" cap="none">
                <a:solidFill>
                  <a:schemeClr val="dk2"/>
                </a:solidFill>
                <a:latin typeface="Roboto"/>
                <a:ea typeface="Roboto"/>
                <a:cs typeface="Roboto"/>
                <a:sym typeface="Roboto"/>
              </a:rPr>
              <a:t>Incorporate semantic understanding of image content.</a:t>
            </a:r>
            <a:endParaRPr sz="1600" b="0" i="0" u="none" strike="noStrike" cap="none">
              <a:solidFill>
                <a:schemeClr val="dk2"/>
              </a:solidFill>
              <a:latin typeface="Roboto"/>
              <a:ea typeface="Roboto"/>
              <a:cs typeface="Roboto"/>
              <a:sym typeface="Roboto"/>
            </a:endParaRPr>
          </a:p>
          <a:p>
            <a:pPr marL="457200" marR="0" lvl="0" indent="-330200" algn="just" rtl="0">
              <a:lnSpc>
                <a:spcPct val="115000"/>
              </a:lnSpc>
              <a:spcBef>
                <a:spcPts val="0"/>
              </a:spcBef>
              <a:spcAft>
                <a:spcPts val="0"/>
              </a:spcAft>
              <a:buClr>
                <a:schemeClr val="dk2"/>
              </a:buClr>
              <a:buSzPts val="1600"/>
              <a:buFont typeface="Roboto"/>
              <a:buChar char="●"/>
            </a:pPr>
            <a:r>
              <a:rPr lang="en-GB" sz="1600" b="0" i="0" u="none" strike="noStrike" cap="none">
                <a:solidFill>
                  <a:schemeClr val="dk2"/>
                </a:solidFill>
                <a:latin typeface="Roboto"/>
                <a:ea typeface="Roboto"/>
                <a:cs typeface="Roboto"/>
                <a:sym typeface="Roboto"/>
              </a:rPr>
              <a:t>Design an efficient indexing mechanism using the Annoy library for retrieving similar images.</a:t>
            </a:r>
            <a:endParaRPr sz="1600" b="0" i="0" u="none" strike="noStrike" cap="none">
              <a:solidFill>
                <a:schemeClr val="dk2"/>
              </a:solidFill>
              <a:latin typeface="Roboto"/>
              <a:ea typeface="Roboto"/>
              <a:cs typeface="Roboto"/>
              <a:sym typeface="Roboto"/>
            </a:endParaRPr>
          </a:p>
          <a:p>
            <a:pPr marL="457200" marR="0" lvl="0" indent="-330200" algn="just" rtl="0">
              <a:lnSpc>
                <a:spcPct val="115000"/>
              </a:lnSpc>
              <a:spcBef>
                <a:spcPts val="0"/>
              </a:spcBef>
              <a:spcAft>
                <a:spcPts val="0"/>
              </a:spcAft>
              <a:buClr>
                <a:schemeClr val="dk2"/>
              </a:buClr>
              <a:buSzPts val="1600"/>
              <a:buFont typeface="Roboto"/>
              <a:buChar char="●"/>
            </a:pPr>
            <a:r>
              <a:rPr lang="en-GB" sz="1600" b="0" i="0" u="none" strike="noStrike" cap="none">
                <a:solidFill>
                  <a:schemeClr val="dk2"/>
                </a:solidFill>
                <a:latin typeface="Roboto"/>
                <a:ea typeface="Roboto"/>
                <a:cs typeface="Roboto"/>
                <a:sym typeface="Roboto"/>
              </a:rPr>
              <a:t>Utilize Python locally for system implementation.</a:t>
            </a:r>
            <a:endParaRPr sz="1600" b="0" i="0" u="none" strike="noStrike" cap="none">
              <a:solidFill>
                <a:schemeClr val="dk2"/>
              </a:solidFill>
              <a:latin typeface="Roboto"/>
              <a:ea typeface="Roboto"/>
              <a:cs typeface="Roboto"/>
              <a:sym typeface="Roboto"/>
            </a:endParaRPr>
          </a:p>
          <a:p>
            <a:pPr marL="457200" marR="0" lvl="0" indent="-330200" algn="just" rtl="0">
              <a:lnSpc>
                <a:spcPct val="115000"/>
              </a:lnSpc>
              <a:spcBef>
                <a:spcPts val="0"/>
              </a:spcBef>
              <a:spcAft>
                <a:spcPts val="0"/>
              </a:spcAft>
              <a:buClr>
                <a:schemeClr val="dk2"/>
              </a:buClr>
              <a:buSzPts val="1600"/>
              <a:buFont typeface="Roboto"/>
              <a:buChar char="●"/>
            </a:pPr>
            <a:r>
              <a:rPr lang="en-GB" sz="1600" b="0" i="0" u="none" strike="noStrike" cap="none">
                <a:solidFill>
                  <a:schemeClr val="dk2"/>
                </a:solidFill>
                <a:latin typeface="Roboto"/>
                <a:ea typeface="Roboto"/>
                <a:cs typeface="Roboto"/>
                <a:sym typeface="Roboto"/>
              </a:rPr>
              <a:t>Provide step-by-step training of the CNN model for optimal performance.</a:t>
            </a:r>
            <a:endParaRPr sz="1600" b="0" i="0" u="none" strike="noStrike" cap="none">
              <a:solidFill>
                <a:schemeClr val="dk2"/>
              </a:solidFill>
              <a:latin typeface="Roboto"/>
              <a:ea typeface="Roboto"/>
              <a:cs typeface="Roboto"/>
              <a:sym typeface="Roboto"/>
            </a:endParaRPr>
          </a:p>
          <a:p>
            <a:pPr marL="457200" marR="0" lvl="0" indent="-330200" algn="just" rtl="0">
              <a:lnSpc>
                <a:spcPct val="115000"/>
              </a:lnSpc>
              <a:spcBef>
                <a:spcPts val="0"/>
              </a:spcBef>
              <a:spcAft>
                <a:spcPts val="0"/>
              </a:spcAft>
              <a:buClr>
                <a:schemeClr val="dk2"/>
              </a:buClr>
              <a:buSzPts val="1600"/>
              <a:buFont typeface="Roboto"/>
              <a:buChar char="●"/>
            </a:pPr>
            <a:r>
              <a:rPr lang="en-GB" sz="1600" b="0" i="0" u="none" strike="noStrike" cap="none">
                <a:solidFill>
                  <a:schemeClr val="dk2"/>
                </a:solidFill>
                <a:latin typeface="Roboto"/>
                <a:ea typeface="Roboto"/>
                <a:cs typeface="Roboto"/>
                <a:sym typeface="Roboto"/>
              </a:rPr>
              <a:t>Develop a robust storage system using a Python-based database for processed image data.</a:t>
            </a:r>
            <a:endParaRPr sz="1600" b="0" i="0" u="none" strike="noStrike" cap="none">
              <a:solidFill>
                <a:schemeClr val="dk2"/>
              </a:solidFill>
              <a:latin typeface="Roboto"/>
              <a:ea typeface="Roboto"/>
              <a:cs typeface="Roboto"/>
              <a:sym typeface="Roboto"/>
            </a:endParaRPr>
          </a:p>
          <a:p>
            <a:pPr marL="457200" marR="0" lvl="0" indent="-330200" algn="just" rtl="0">
              <a:lnSpc>
                <a:spcPct val="115000"/>
              </a:lnSpc>
              <a:spcBef>
                <a:spcPts val="0"/>
              </a:spcBef>
              <a:spcAft>
                <a:spcPts val="0"/>
              </a:spcAft>
              <a:buClr>
                <a:schemeClr val="dk2"/>
              </a:buClr>
              <a:buSzPts val="1600"/>
              <a:buFont typeface="Roboto"/>
              <a:buChar char="●"/>
            </a:pPr>
            <a:r>
              <a:rPr lang="en-GB" sz="1600" b="0" i="0" u="none" strike="noStrike" cap="none">
                <a:solidFill>
                  <a:schemeClr val="dk2"/>
                </a:solidFill>
                <a:latin typeface="Roboto"/>
                <a:ea typeface="Roboto"/>
                <a:cs typeface="Roboto"/>
                <a:sym typeface="Roboto"/>
              </a:rPr>
              <a:t>Enable user queries using text descriptions or image inputs.</a:t>
            </a:r>
            <a:endParaRPr sz="1600" b="0" i="0" u="none" strike="noStrike" cap="none">
              <a:solidFill>
                <a:schemeClr val="dk2"/>
              </a:solidFill>
              <a:latin typeface="Roboto"/>
              <a:ea typeface="Roboto"/>
              <a:cs typeface="Roboto"/>
              <a:sym typeface="Roboto"/>
            </a:endParaRPr>
          </a:p>
          <a:p>
            <a:pPr marL="457200" marR="0" lvl="0" indent="-330200" algn="just" rtl="0">
              <a:lnSpc>
                <a:spcPct val="115000"/>
              </a:lnSpc>
              <a:spcBef>
                <a:spcPts val="0"/>
              </a:spcBef>
              <a:spcAft>
                <a:spcPts val="0"/>
              </a:spcAft>
              <a:buClr>
                <a:schemeClr val="dk2"/>
              </a:buClr>
              <a:buSzPts val="1600"/>
              <a:buFont typeface="Roboto"/>
              <a:buChar char="●"/>
            </a:pPr>
            <a:r>
              <a:rPr lang="en-GB" sz="1600" b="0" i="0" u="none" strike="noStrike" cap="none">
                <a:solidFill>
                  <a:schemeClr val="dk2"/>
                </a:solidFill>
                <a:latin typeface="Roboto"/>
                <a:ea typeface="Roboto"/>
                <a:cs typeface="Roboto"/>
                <a:sym typeface="Roboto"/>
              </a:rPr>
              <a:t>Emphasize system prerequisites, scalability, and comprehensive functionality.</a:t>
            </a:r>
            <a:endParaRPr sz="1600" b="0" i="0" u="none" strike="noStrike" cap="none">
              <a:solidFill>
                <a:schemeClr val="dk2"/>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600"/>
              <a:buFont typeface="Arial"/>
              <a:buNone/>
            </a:pPr>
            <a:endParaRPr sz="1600" b="0" i="0" u="none" strike="noStrike" cap="none">
              <a:solidFill>
                <a:schemeClr val="dk2"/>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2"/>
          <p:cNvSpPr txBox="1"/>
          <p:nvPr/>
        </p:nvSpPr>
        <p:spPr>
          <a:xfrm>
            <a:off x="194600" y="1321200"/>
            <a:ext cx="8787600" cy="36768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00000"/>
              </a:lnSpc>
              <a:spcBef>
                <a:spcPts val="0"/>
              </a:spcBef>
              <a:spcAft>
                <a:spcPts val="0"/>
              </a:spcAft>
              <a:buClr>
                <a:schemeClr val="dk2"/>
              </a:buClr>
              <a:buSzPts val="1300"/>
              <a:buFont typeface="Roboto"/>
              <a:buAutoNum type="arabicPeriod" startAt="6"/>
            </a:pPr>
            <a:r>
              <a:rPr lang="en-GB" sz="1300" b="0" i="0" u="none" strike="noStrike" cap="none">
                <a:solidFill>
                  <a:schemeClr val="dk2"/>
                </a:solidFill>
                <a:latin typeface="Roboto"/>
                <a:ea typeface="Roboto"/>
                <a:cs typeface="Roboto"/>
                <a:sym typeface="Roboto"/>
              </a:rPr>
              <a:t> Kun Liu, Shengtao Yu, Sidong Liu, "An Improved InceptionV3 Network for Obscured Ship Classification in Remote Sensing Images", Published in: 2020 IEEE Journal of Selected Topics in Applied Earth Observations and Remote Sensing</a:t>
            </a:r>
            <a:endParaRPr sz="1300" b="0" i="0" u="none" strike="noStrike" cap="none">
              <a:solidFill>
                <a:schemeClr val="dk2"/>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Roboto"/>
              <a:ea typeface="Roboto"/>
              <a:cs typeface="Roboto"/>
              <a:sym typeface="Roboto"/>
            </a:endParaRPr>
          </a:p>
          <a:p>
            <a:pPr marL="457200" marR="0" lvl="0" indent="-311150" algn="l" rtl="0">
              <a:lnSpc>
                <a:spcPct val="100000"/>
              </a:lnSpc>
              <a:spcBef>
                <a:spcPts val="0"/>
              </a:spcBef>
              <a:spcAft>
                <a:spcPts val="0"/>
              </a:spcAft>
              <a:buClr>
                <a:schemeClr val="dk2"/>
              </a:buClr>
              <a:buSzPts val="1300"/>
              <a:buFont typeface="Roboto"/>
              <a:buAutoNum type="arabicPeriod" startAt="7"/>
            </a:pPr>
            <a:r>
              <a:rPr lang="en-GB" sz="1300" b="0" i="0" u="none" strike="noStrike" cap="none">
                <a:solidFill>
                  <a:schemeClr val="dk2"/>
                </a:solidFill>
                <a:latin typeface="Roboto"/>
                <a:ea typeface="Roboto"/>
                <a:cs typeface="Roboto"/>
                <a:sym typeface="Roboto"/>
              </a:rPr>
              <a:t> Gede Susrama Mas Diyasa , Alfath Daryl Alhajir, Amir Muhammad Hakim Moh. Fathur Rohman, “Reverse Image Search Analysis Based on Pre-Trained Convolutional Neural Network Model” Published in: 2020 Information Technology International Seminar(ITIS) </a:t>
            </a:r>
            <a:endParaRPr sz="1300" b="0" i="0" u="none" strike="noStrike" cap="none">
              <a:solidFill>
                <a:schemeClr val="dk2"/>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Roboto"/>
              <a:ea typeface="Roboto"/>
              <a:cs typeface="Roboto"/>
              <a:sym typeface="Roboto"/>
            </a:endParaRPr>
          </a:p>
          <a:p>
            <a:pPr marL="457200" marR="0" lvl="0" indent="-311150" algn="l" rtl="0">
              <a:lnSpc>
                <a:spcPct val="100000"/>
              </a:lnSpc>
              <a:spcBef>
                <a:spcPts val="0"/>
              </a:spcBef>
              <a:spcAft>
                <a:spcPts val="0"/>
              </a:spcAft>
              <a:buClr>
                <a:schemeClr val="dk2"/>
              </a:buClr>
              <a:buSzPts val="1300"/>
              <a:buFont typeface="Roboto"/>
              <a:buAutoNum type="arabicPeriod" startAt="8"/>
            </a:pPr>
            <a:r>
              <a:rPr lang="en-GB" sz="1300" b="0" i="0" u="none" strike="noStrike" cap="none">
                <a:solidFill>
                  <a:schemeClr val="dk2"/>
                </a:solidFill>
                <a:latin typeface="Roboto"/>
                <a:ea typeface="Roboto"/>
                <a:cs typeface="Roboto"/>
                <a:sym typeface="Roboto"/>
              </a:rPr>
              <a:t> Mery Diana, Motoki Amagasaki, Masahiro Iida, “Image Search System Based on Feature Vectors of Convolutional Neural  Network” Published in: 2020 IEEE Region 10 Conference (Tencon)</a:t>
            </a:r>
            <a:endParaRPr sz="1300" b="0" i="0" u="none" strike="noStrike" cap="none">
              <a:solidFill>
                <a:schemeClr val="dk2"/>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Roboto"/>
              <a:ea typeface="Roboto"/>
              <a:cs typeface="Roboto"/>
              <a:sym typeface="Roboto"/>
            </a:endParaRPr>
          </a:p>
          <a:p>
            <a:pPr marL="457200" marR="0" lvl="0" indent="-311150" algn="l" rtl="0">
              <a:lnSpc>
                <a:spcPct val="100000"/>
              </a:lnSpc>
              <a:spcBef>
                <a:spcPts val="0"/>
              </a:spcBef>
              <a:spcAft>
                <a:spcPts val="0"/>
              </a:spcAft>
              <a:buClr>
                <a:schemeClr val="dk2"/>
              </a:buClr>
              <a:buSzPts val="1300"/>
              <a:buFont typeface="Roboto"/>
              <a:buAutoNum type="arabicPeriod" startAt="9"/>
            </a:pPr>
            <a:r>
              <a:rPr lang="en-GB" sz="1300" b="0" i="0" u="none" strike="noStrike" cap="none">
                <a:solidFill>
                  <a:schemeClr val="dk2"/>
                </a:solidFill>
                <a:latin typeface="Roboto"/>
                <a:ea typeface="Roboto"/>
                <a:cs typeface="Roboto"/>
                <a:sym typeface="Roboto"/>
              </a:rPr>
              <a:t> Surbhi Jain,  Joydip Dhar, “Image based search engine using deep learning” Published in: 2018 Institute of electrical and electronic engineers (IEEE)</a:t>
            </a:r>
            <a:endParaRPr sz="1300" b="0" i="0" u="none" strike="noStrike" cap="none">
              <a:solidFill>
                <a:schemeClr val="dk2"/>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Roboto"/>
              <a:ea typeface="Roboto"/>
              <a:cs typeface="Roboto"/>
              <a:sym typeface="Roboto"/>
            </a:endParaRPr>
          </a:p>
          <a:p>
            <a:pPr marL="457200" marR="0" lvl="0" indent="-311150" algn="l" rtl="0">
              <a:lnSpc>
                <a:spcPct val="100000"/>
              </a:lnSpc>
              <a:spcBef>
                <a:spcPts val="0"/>
              </a:spcBef>
              <a:spcAft>
                <a:spcPts val="0"/>
              </a:spcAft>
              <a:buClr>
                <a:schemeClr val="dk2"/>
              </a:buClr>
              <a:buSzPts val="1300"/>
              <a:buFont typeface="Roboto"/>
              <a:buAutoNum type="arabicPeriod" startAt="10"/>
            </a:pPr>
            <a:r>
              <a:rPr lang="en-GB" sz="1300" b="0" i="0" u="none" strike="noStrike" cap="none">
                <a:solidFill>
                  <a:schemeClr val="dk2"/>
                </a:solidFill>
                <a:latin typeface="Roboto"/>
                <a:ea typeface="Roboto"/>
                <a:cs typeface="Roboto"/>
                <a:sym typeface="Roboto"/>
              </a:rPr>
              <a:t> Omkar Kulkarni, "Crop Disease Detection Using Deep Learning", Published in: 2018 Fourth International Conference on Computing Communication Control and Automation (ICCUBEA)</a:t>
            </a:r>
            <a:endParaRPr sz="1300" b="0" i="0" u="none" strike="noStrike" cap="none">
              <a:solidFill>
                <a:schemeClr val="dk2"/>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3"/>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00" y="539725"/>
            <a:ext cx="8520600" cy="1282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600"/>
              <a:buNone/>
            </a:pPr>
            <a:r>
              <a:rPr lang="en-GB" sz="5200"/>
              <a:t>LITERATURE SURVEY</a:t>
            </a:r>
            <a:endParaRPr sz="5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graphicFrame>
        <p:nvGraphicFramePr>
          <p:cNvPr id="87" name="Google Shape;87;p17"/>
          <p:cNvGraphicFramePr/>
          <p:nvPr/>
        </p:nvGraphicFramePr>
        <p:xfrm>
          <a:off x="285125" y="168250"/>
          <a:ext cx="8352875" cy="3975435"/>
        </p:xfrm>
        <a:graphic>
          <a:graphicData uri="http://schemas.openxmlformats.org/drawingml/2006/table">
            <a:tbl>
              <a:tblPr>
                <a:noFill/>
                <a:tableStyleId>{DCE59370-8B62-4C57-89B6-4918B35587F8}</a:tableStyleId>
              </a:tblPr>
              <a:tblGrid>
                <a:gridCol w="479675">
                  <a:extLst>
                    <a:ext uri="{9D8B030D-6E8A-4147-A177-3AD203B41FA5}">
                      <a16:colId xmlns:a16="http://schemas.microsoft.com/office/drawing/2014/main" val="20000"/>
                    </a:ext>
                  </a:extLst>
                </a:gridCol>
                <a:gridCol w="2789625">
                  <a:extLst>
                    <a:ext uri="{9D8B030D-6E8A-4147-A177-3AD203B41FA5}">
                      <a16:colId xmlns:a16="http://schemas.microsoft.com/office/drawing/2014/main" val="20001"/>
                    </a:ext>
                  </a:extLst>
                </a:gridCol>
                <a:gridCol w="1773250">
                  <a:extLst>
                    <a:ext uri="{9D8B030D-6E8A-4147-A177-3AD203B41FA5}">
                      <a16:colId xmlns:a16="http://schemas.microsoft.com/office/drawing/2014/main" val="20002"/>
                    </a:ext>
                  </a:extLst>
                </a:gridCol>
                <a:gridCol w="1639750">
                  <a:extLst>
                    <a:ext uri="{9D8B030D-6E8A-4147-A177-3AD203B41FA5}">
                      <a16:colId xmlns:a16="http://schemas.microsoft.com/office/drawing/2014/main" val="20003"/>
                    </a:ext>
                  </a:extLst>
                </a:gridCol>
                <a:gridCol w="1670575">
                  <a:extLst>
                    <a:ext uri="{9D8B030D-6E8A-4147-A177-3AD203B41FA5}">
                      <a16:colId xmlns:a16="http://schemas.microsoft.com/office/drawing/2014/main" val="20004"/>
                    </a:ext>
                  </a:extLst>
                </a:gridCol>
              </a:tblGrid>
              <a:tr h="6607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Sl. No.</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Author, Title, Journal, Year</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Methodology</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Advantages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Disadvantages</a:t>
                      </a:r>
                      <a:endParaRPr sz="1400" u="none" strike="noStrike" cap="none"/>
                    </a:p>
                  </a:txBody>
                  <a:tcPr marL="91425" marR="91425" marT="91425" marB="91425"/>
                </a:tc>
                <a:extLst>
                  <a:ext uri="{0D108BD9-81ED-4DB2-BD59-A6C34878D82A}">
                    <a16:rowId xmlns:a16="http://schemas.microsoft.com/office/drawing/2014/main" val="10000"/>
                  </a:ext>
                </a:extLst>
              </a:tr>
              <a:tr h="14205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1.</a:t>
                      </a:r>
                      <a:endParaRPr sz="1400" u="none" strike="noStrike" cap="none"/>
                    </a:p>
                  </a:txBody>
                  <a:tcPr marL="91425" marR="91425" marT="91425" marB="91425"/>
                </a:tc>
                <a:tc>
                  <a:txBody>
                    <a:bodyPr/>
                    <a:lstStyle/>
                    <a:p>
                      <a:pPr marL="0" marR="0" lvl="0" indent="0" algn="just" rtl="0">
                        <a:lnSpc>
                          <a:spcPct val="100000"/>
                        </a:lnSpc>
                        <a:spcBef>
                          <a:spcPts val="0"/>
                        </a:spcBef>
                        <a:spcAft>
                          <a:spcPts val="0"/>
                        </a:spcAft>
                        <a:buClr>
                          <a:srgbClr val="000000"/>
                        </a:buClr>
                        <a:buSzPts val="1400"/>
                        <a:buFont typeface="Arial"/>
                        <a:buNone/>
                      </a:pPr>
                      <a:r>
                        <a:rPr lang="en-GB" sz="1400" u="none" strike="noStrike" cap="none"/>
                        <a:t>Aman Kumar , Danish Raza Rizvi, "Knowledge Weightage Calculation: an AI &amp; ML based smart modelling for text- content summarization and quantification", 2023, (ICRT)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Neural network-based text summarization</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Automated summarization</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Quantification of text content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Dependency on AI &amp; ML algorithms</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Potential bias in summarization</a:t>
                      </a:r>
                      <a:endParaRPr sz="1400" u="none" strike="noStrike" cap="none"/>
                    </a:p>
                  </a:txBody>
                  <a:tcPr marL="91425" marR="91425" marT="91425" marB="91425"/>
                </a:tc>
                <a:extLst>
                  <a:ext uri="{0D108BD9-81ED-4DB2-BD59-A6C34878D82A}">
                    <a16:rowId xmlns:a16="http://schemas.microsoft.com/office/drawing/2014/main" val="10001"/>
                  </a:ext>
                </a:extLst>
              </a:tr>
              <a:tr h="1851675">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2.   </a:t>
                      </a:r>
                      <a:endParaRPr sz="1400" u="none" strike="noStrike" cap="none"/>
                    </a:p>
                  </a:txBody>
                  <a:tcPr marL="91425" marR="91425" marT="91425" marB="91425"/>
                </a:tc>
                <a:tc>
                  <a:txBody>
                    <a:bodyPr/>
                    <a:lstStyle/>
                    <a:p>
                      <a:pPr marL="0" marR="0" lvl="0" indent="0" algn="just" rtl="0">
                        <a:lnSpc>
                          <a:spcPct val="100000"/>
                        </a:lnSpc>
                        <a:spcBef>
                          <a:spcPts val="0"/>
                        </a:spcBef>
                        <a:spcAft>
                          <a:spcPts val="0"/>
                        </a:spcAft>
                        <a:buClr>
                          <a:srgbClr val="000000"/>
                        </a:buClr>
                        <a:buSzPts val="1400"/>
                        <a:buFont typeface="Arial"/>
                        <a:buNone/>
                      </a:pPr>
                      <a:r>
                        <a:rPr lang="en-GB" sz="1400" u="none" strike="noStrike" cap="none"/>
                        <a:t>Robert Hönig, Jan Ackermann, Mingyuan Chi, "Bi-Encoder Cascades for Efficient Image Search", 2023, IEEE/CVF International Conference on Computer Vision Workshops (ICCVW)</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Bi-Encoder Cascades approach</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Improved search efficiency</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Enhanced retrieval accuracy</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Potential trade-off between efficiency and accuracy</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Dependency on the quality of training data</a:t>
                      </a:r>
                      <a:endParaRPr sz="1400" u="none" strike="noStrike" cap="none"/>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aphicFrame>
        <p:nvGraphicFramePr>
          <p:cNvPr id="92" name="Google Shape;92;p18"/>
          <p:cNvGraphicFramePr/>
          <p:nvPr/>
        </p:nvGraphicFramePr>
        <p:xfrm>
          <a:off x="192775" y="168275"/>
          <a:ext cx="8722450" cy="4047845"/>
        </p:xfrm>
        <a:graphic>
          <a:graphicData uri="http://schemas.openxmlformats.org/drawingml/2006/table">
            <a:tbl>
              <a:tblPr>
                <a:noFill/>
                <a:tableStyleId>{DCE59370-8B62-4C57-89B6-4918B35587F8}</a:tableStyleId>
              </a:tblPr>
              <a:tblGrid>
                <a:gridCol w="479675">
                  <a:extLst>
                    <a:ext uri="{9D8B030D-6E8A-4147-A177-3AD203B41FA5}">
                      <a16:colId xmlns:a16="http://schemas.microsoft.com/office/drawing/2014/main" val="20000"/>
                    </a:ext>
                  </a:extLst>
                </a:gridCol>
                <a:gridCol w="3272150">
                  <a:extLst>
                    <a:ext uri="{9D8B030D-6E8A-4147-A177-3AD203B41FA5}">
                      <a16:colId xmlns:a16="http://schemas.microsoft.com/office/drawing/2014/main" val="20001"/>
                    </a:ext>
                  </a:extLst>
                </a:gridCol>
                <a:gridCol w="1424175">
                  <a:extLst>
                    <a:ext uri="{9D8B030D-6E8A-4147-A177-3AD203B41FA5}">
                      <a16:colId xmlns:a16="http://schemas.microsoft.com/office/drawing/2014/main" val="20002"/>
                    </a:ext>
                  </a:extLst>
                </a:gridCol>
                <a:gridCol w="1742425">
                  <a:extLst>
                    <a:ext uri="{9D8B030D-6E8A-4147-A177-3AD203B41FA5}">
                      <a16:colId xmlns:a16="http://schemas.microsoft.com/office/drawing/2014/main" val="20003"/>
                    </a:ext>
                  </a:extLst>
                </a:gridCol>
                <a:gridCol w="1804025">
                  <a:extLst>
                    <a:ext uri="{9D8B030D-6E8A-4147-A177-3AD203B41FA5}">
                      <a16:colId xmlns:a16="http://schemas.microsoft.com/office/drawing/2014/main" val="20004"/>
                    </a:ext>
                  </a:extLst>
                </a:gridCol>
              </a:tblGrid>
              <a:tr h="5922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Sl. No.</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Author, Title, Journal, Year</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Methodology</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Advantages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Disadvantages</a:t>
                      </a:r>
                      <a:endParaRPr sz="1400" u="none" strike="noStrike" cap="none"/>
                    </a:p>
                  </a:txBody>
                  <a:tcPr marL="91425" marR="91425" marT="91425" marB="91425"/>
                </a:tc>
                <a:extLst>
                  <a:ext uri="{0D108BD9-81ED-4DB2-BD59-A6C34878D82A}">
                    <a16:rowId xmlns:a16="http://schemas.microsoft.com/office/drawing/2014/main" val="10000"/>
                  </a:ext>
                </a:extLst>
              </a:tr>
              <a:tr h="17787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3.</a:t>
                      </a:r>
                      <a:endParaRPr sz="1400" u="none" strike="noStrike" cap="none"/>
                    </a:p>
                  </a:txBody>
                  <a:tcPr marL="91425" marR="91425" marT="91425" marB="91425"/>
                </a:tc>
                <a:tc>
                  <a:txBody>
                    <a:bodyPr/>
                    <a:lstStyle/>
                    <a:p>
                      <a:pPr marL="0" marR="0" lvl="0" indent="0" algn="just" rtl="0">
                        <a:lnSpc>
                          <a:spcPct val="100000"/>
                        </a:lnSpc>
                        <a:spcBef>
                          <a:spcPts val="0"/>
                        </a:spcBef>
                        <a:spcAft>
                          <a:spcPts val="0"/>
                        </a:spcAft>
                        <a:buClr>
                          <a:srgbClr val="000000"/>
                        </a:buClr>
                        <a:buSzPts val="1400"/>
                        <a:buFont typeface="Arial"/>
                        <a:buNone/>
                      </a:pPr>
                      <a:r>
                        <a:rPr lang="en-GB" sz="1400" u="none" strike="noStrike" cap="none"/>
                        <a:t>Anushri Eswaran, Varshini E, "Reverse Image Search Engine for Garment Industry", 2022 8th International Conference on Advanced Computing and Communication Systems (ICACCS)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Reverse image search engine development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Potential for improving inventory management</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Enhanced image-based product discovery</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Dependency on image quality and metadata accuracy</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Challenges in scaling to large datasets</a:t>
                      </a:r>
                      <a:endParaRPr sz="1400" u="none" strike="noStrike" cap="none"/>
                    </a:p>
                  </a:txBody>
                  <a:tcPr marL="91425" marR="91425" marT="91425" marB="91425"/>
                </a:tc>
                <a:extLst>
                  <a:ext uri="{0D108BD9-81ED-4DB2-BD59-A6C34878D82A}">
                    <a16:rowId xmlns:a16="http://schemas.microsoft.com/office/drawing/2014/main" val="10001"/>
                  </a:ext>
                </a:extLst>
              </a:tr>
              <a:tr h="1659575">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4.   </a:t>
                      </a:r>
                      <a:endParaRPr sz="1400" u="none" strike="noStrike" cap="none"/>
                    </a:p>
                  </a:txBody>
                  <a:tcPr marL="91425" marR="91425" marT="91425" marB="91425"/>
                </a:tc>
                <a:tc>
                  <a:txBody>
                    <a:bodyPr/>
                    <a:lstStyle/>
                    <a:p>
                      <a:pPr marL="0" marR="0" lvl="0" indent="0" algn="just" rtl="0">
                        <a:lnSpc>
                          <a:spcPct val="100000"/>
                        </a:lnSpc>
                        <a:spcBef>
                          <a:spcPts val="0"/>
                        </a:spcBef>
                        <a:spcAft>
                          <a:spcPts val="0"/>
                        </a:spcAft>
                        <a:buClr>
                          <a:srgbClr val="000000"/>
                        </a:buClr>
                        <a:buSzPts val="1400"/>
                        <a:buFont typeface="Arial"/>
                        <a:buNone/>
                      </a:pPr>
                      <a:r>
                        <a:rPr lang="en-GB" sz="1400" u="none" strike="noStrike" cap="none"/>
                        <a:t>K. Praveen Kumar, V. Prakash Reddy, G. Indra Karan Reddy, N.S. Ganesh,  “Building an Image Search Engine with Deep Learning”, 2022  International Journal of Creative Research Thoughts (IJCRT)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Deep learning-based image search engine development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Utilization of advanced deep learning techniques</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Enhanced image retrieval accuracy</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Complexity in model training and optimization</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Dependency on labeled training data</a:t>
                      </a:r>
                      <a:endParaRPr sz="1400" u="none" strike="noStrike" cap="none"/>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graphicFrame>
        <p:nvGraphicFramePr>
          <p:cNvPr id="97" name="Google Shape;97;p19"/>
          <p:cNvGraphicFramePr/>
          <p:nvPr/>
        </p:nvGraphicFramePr>
        <p:xfrm>
          <a:off x="210775" y="250425"/>
          <a:ext cx="8722450" cy="2388270"/>
        </p:xfrm>
        <a:graphic>
          <a:graphicData uri="http://schemas.openxmlformats.org/drawingml/2006/table">
            <a:tbl>
              <a:tblPr>
                <a:noFill/>
                <a:tableStyleId>{DCE59370-8B62-4C57-89B6-4918B35587F8}</a:tableStyleId>
              </a:tblPr>
              <a:tblGrid>
                <a:gridCol w="479675">
                  <a:extLst>
                    <a:ext uri="{9D8B030D-6E8A-4147-A177-3AD203B41FA5}">
                      <a16:colId xmlns:a16="http://schemas.microsoft.com/office/drawing/2014/main" val="20000"/>
                    </a:ext>
                  </a:extLst>
                </a:gridCol>
                <a:gridCol w="3272150">
                  <a:extLst>
                    <a:ext uri="{9D8B030D-6E8A-4147-A177-3AD203B41FA5}">
                      <a16:colId xmlns:a16="http://schemas.microsoft.com/office/drawing/2014/main" val="20001"/>
                    </a:ext>
                  </a:extLst>
                </a:gridCol>
                <a:gridCol w="1424175">
                  <a:extLst>
                    <a:ext uri="{9D8B030D-6E8A-4147-A177-3AD203B41FA5}">
                      <a16:colId xmlns:a16="http://schemas.microsoft.com/office/drawing/2014/main" val="20002"/>
                    </a:ext>
                  </a:extLst>
                </a:gridCol>
                <a:gridCol w="1742425">
                  <a:extLst>
                    <a:ext uri="{9D8B030D-6E8A-4147-A177-3AD203B41FA5}">
                      <a16:colId xmlns:a16="http://schemas.microsoft.com/office/drawing/2014/main" val="20003"/>
                    </a:ext>
                  </a:extLst>
                </a:gridCol>
                <a:gridCol w="1804025">
                  <a:extLst>
                    <a:ext uri="{9D8B030D-6E8A-4147-A177-3AD203B41FA5}">
                      <a16:colId xmlns:a16="http://schemas.microsoft.com/office/drawing/2014/main" val="20004"/>
                    </a:ext>
                  </a:extLst>
                </a:gridCol>
              </a:tblGrid>
              <a:tr h="5922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Sl. No.</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Author, Title, Journal, Year</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Methodology</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Advantages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Disadvantages</a:t>
                      </a:r>
                      <a:endParaRPr sz="1400" u="none" strike="noStrike" cap="none"/>
                    </a:p>
                  </a:txBody>
                  <a:tcPr marL="91425" marR="91425" marT="91425" marB="91425"/>
                </a:tc>
                <a:extLst>
                  <a:ext uri="{0D108BD9-81ED-4DB2-BD59-A6C34878D82A}">
                    <a16:rowId xmlns:a16="http://schemas.microsoft.com/office/drawing/2014/main" val="10000"/>
                  </a:ext>
                </a:extLst>
              </a:tr>
              <a:tr h="17787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5.</a:t>
                      </a:r>
                      <a:endParaRPr sz="1400" u="none" strike="noStrike" cap="none"/>
                    </a:p>
                  </a:txBody>
                  <a:tcPr marL="91425" marR="91425" marT="91425" marB="91425"/>
                </a:tc>
                <a:tc>
                  <a:txBody>
                    <a:bodyPr/>
                    <a:lstStyle/>
                    <a:p>
                      <a:pPr marL="0" marR="0" lvl="0" indent="0" algn="just" rtl="0">
                        <a:lnSpc>
                          <a:spcPct val="100000"/>
                        </a:lnSpc>
                        <a:spcBef>
                          <a:spcPts val="0"/>
                        </a:spcBef>
                        <a:spcAft>
                          <a:spcPts val="0"/>
                        </a:spcAft>
                        <a:buClr>
                          <a:srgbClr val="000000"/>
                        </a:buClr>
                        <a:buSzPts val="1400"/>
                        <a:buFont typeface="Arial"/>
                        <a:buNone/>
                      </a:pPr>
                      <a:r>
                        <a:rPr lang="en-GB" sz="1400" u="none" strike="noStrike" cap="none"/>
                        <a:t>Shravya G, Prof. Smitha G R, “Image Search Engine and Individual Profile Building”, 2021 International Journal of Innovative Research (IJIR)</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Integration with individual profile building</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Enhanced user engagement and satisfaction</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Potential for targeted content recommendations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Privacy concerns related to profile building</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Complexity in profile management and updating</a:t>
                      </a:r>
                      <a:endParaRPr sz="1400" u="none" strike="noStrike" cap="none"/>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25" y="500925"/>
            <a:ext cx="3706500" cy="25089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a:t>EXTRACT FROM LITERATURE SURVEY</a:t>
            </a:r>
            <a:endParaRPr/>
          </a:p>
        </p:txBody>
      </p:sp>
      <p:sp>
        <p:nvSpPr>
          <p:cNvPr id="103" name="Google Shape;103;p20"/>
          <p:cNvSpPr txBox="1">
            <a:spLocks noGrp="1"/>
          </p:cNvSpPr>
          <p:nvPr>
            <p:ph type="body" idx="1"/>
          </p:nvPr>
        </p:nvSpPr>
        <p:spPr>
          <a:xfrm>
            <a:off x="4644675" y="500925"/>
            <a:ext cx="4166400" cy="4098600"/>
          </a:xfrm>
          <a:prstGeom prst="rect">
            <a:avLst/>
          </a:prstGeom>
          <a:noFill/>
          <a:ln>
            <a:noFill/>
          </a:ln>
        </p:spPr>
        <p:txBody>
          <a:bodyPr spcFirstLastPara="1" wrap="square" lIns="91425" tIns="91425" rIns="91425" bIns="91425" anchor="t" anchorCtr="0">
            <a:normAutofit lnSpcReduction="20000"/>
          </a:bodyPr>
          <a:lstStyle/>
          <a:p>
            <a:pPr marL="0" lvl="0" indent="0" algn="l" rtl="0">
              <a:lnSpc>
                <a:spcPct val="115000"/>
              </a:lnSpc>
              <a:spcBef>
                <a:spcPts val="0"/>
              </a:spcBef>
              <a:spcAft>
                <a:spcPts val="0"/>
              </a:spcAft>
              <a:buSzPts val="1300"/>
              <a:buNone/>
            </a:pPr>
            <a:r>
              <a:rPr lang="en-GB" b="1"/>
              <a:t>Using VGG16 neural network from convolution neural net (CNN).</a:t>
            </a:r>
            <a:endParaRPr b="1"/>
          </a:p>
          <a:p>
            <a:pPr marL="457200" lvl="0" indent="-311150" algn="l" rtl="0">
              <a:lnSpc>
                <a:spcPct val="115000"/>
              </a:lnSpc>
              <a:spcBef>
                <a:spcPts val="1200"/>
              </a:spcBef>
              <a:spcAft>
                <a:spcPts val="0"/>
              </a:spcAft>
              <a:buSzPts val="1300"/>
              <a:buChar char="●"/>
            </a:pPr>
            <a:r>
              <a:rPr lang="en-GB"/>
              <a:t>architecture which was used to win ILSVR(Imagenet) competition in 2014.</a:t>
            </a:r>
            <a:endParaRPr/>
          </a:p>
          <a:p>
            <a:pPr marL="457200" lvl="0" indent="0" algn="l" rtl="0">
              <a:lnSpc>
                <a:spcPct val="115000"/>
              </a:lnSpc>
              <a:spcBef>
                <a:spcPts val="1200"/>
              </a:spcBef>
              <a:spcAft>
                <a:spcPts val="0"/>
              </a:spcAft>
              <a:buSzPts val="1300"/>
              <a:buNone/>
            </a:pPr>
            <a:endParaRPr sz="100"/>
          </a:p>
          <a:p>
            <a:pPr marL="457200" lvl="0" indent="-311150" algn="l" rtl="0">
              <a:lnSpc>
                <a:spcPct val="115000"/>
              </a:lnSpc>
              <a:spcBef>
                <a:spcPts val="1200"/>
              </a:spcBef>
              <a:spcAft>
                <a:spcPts val="0"/>
              </a:spcAft>
              <a:buSzPts val="1300"/>
              <a:buChar char="●"/>
            </a:pPr>
            <a:r>
              <a:rPr lang="en-GB"/>
              <a:t>able to classify 1000 images of 1000 different categories with 92.7% accuracy.</a:t>
            </a:r>
            <a:endParaRPr/>
          </a:p>
          <a:p>
            <a:pPr marL="0" lvl="0" indent="0" algn="l" rtl="0">
              <a:lnSpc>
                <a:spcPct val="115000"/>
              </a:lnSpc>
              <a:spcBef>
                <a:spcPts val="1200"/>
              </a:spcBef>
              <a:spcAft>
                <a:spcPts val="0"/>
              </a:spcAft>
              <a:buSzPts val="1300"/>
              <a:buNone/>
            </a:pPr>
            <a:r>
              <a:rPr lang="en-GB" b="1"/>
              <a:t>Using GloVe for word representation</a:t>
            </a:r>
            <a:endParaRPr b="1"/>
          </a:p>
          <a:p>
            <a:pPr marL="457200" lvl="0" indent="-311150" algn="l" rtl="0">
              <a:lnSpc>
                <a:spcPct val="115000"/>
              </a:lnSpc>
              <a:spcBef>
                <a:spcPts val="1200"/>
              </a:spcBef>
              <a:spcAft>
                <a:spcPts val="0"/>
              </a:spcAft>
              <a:buSzPts val="1300"/>
              <a:buChar char="●"/>
            </a:pPr>
            <a:r>
              <a:rPr lang="en-GB"/>
              <a:t>a type of word embedding that encode the co-occurrence probability ratio between two words as vector differences.</a:t>
            </a:r>
            <a:endParaRPr/>
          </a:p>
          <a:p>
            <a:pPr marL="0" lvl="0" indent="0" algn="l" rtl="0">
              <a:lnSpc>
                <a:spcPct val="115000"/>
              </a:lnSpc>
              <a:spcBef>
                <a:spcPts val="1200"/>
              </a:spcBef>
              <a:spcAft>
                <a:spcPts val="0"/>
              </a:spcAft>
              <a:buSzPts val="1300"/>
              <a:buNone/>
            </a:pPr>
            <a:r>
              <a:rPr lang="en-GB" b="1"/>
              <a:t>Using Annoy to find nearest neighbor </a:t>
            </a:r>
            <a:endParaRPr b="1"/>
          </a:p>
          <a:p>
            <a:pPr marL="457200" lvl="0" indent="-311150" algn="l" rtl="0">
              <a:lnSpc>
                <a:spcPct val="115000"/>
              </a:lnSpc>
              <a:spcBef>
                <a:spcPts val="1200"/>
              </a:spcBef>
              <a:spcAft>
                <a:spcPts val="0"/>
              </a:spcAft>
              <a:buSzPts val="1300"/>
              <a:buChar char="●"/>
            </a:pPr>
            <a:r>
              <a:rPr lang="en-GB"/>
              <a:t>C++ library with Python bindings to search for points in space that are close to a given query point.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25" y="500925"/>
            <a:ext cx="3706500" cy="25089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a:t>EXISTING SYSTEM</a:t>
            </a:r>
            <a:endParaRPr/>
          </a:p>
        </p:txBody>
      </p:sp>
      <p:sp>
        <p:nvSpPr>
          <p:cNvPr id="109" name="Google Shape;109;p21"/>
          <p:cNvSpPr txBox="1">
            <a:spLocks noGrp="1"/>
          </p:cNvSpPr>
          <p:nvPr>
            <p:ph type="body" idx="1"/>
          </p:nvPr>
        </p:nvSpPr>
        <p:spPr>
          <a:xfrm>
            <a:off x="4644675" y="500925"/>
            <a:ext cx="4166400" cy="4098600"/>
          </a:xfrm>
          <a:prstGeom prst="rect">
            <a:avLst/>
          </a:prstGeom>
          <a:noFill/>
          <a:ln>
            <a:noFill/>
          </a:ln>
        </p:spPr>
        <p:txBody>
          <a:bodyPr spcFirstLastPara="1" wrap="square" lIns="91425" tIns="91425" rIns="91425" bIns="91425" anchor="t" anchorCtr="0">
            <a:noAutofit/>
          </a:bodyPr>
          <a:lstStyle/>
          <a:p>
            <a:pPr marL="0" lvl="0" indent="0" algn="just" rtl="0">
              <a:lnSpc>
                <a:spcPct val="105000"/>
              </a:lnSpc>
              <a:spcBef>
                <a:spcPts val="0"/>
              </a:spcBef>
              <a:spcAft>
                <a:spcPts val="0"/>
              </a:spcAft>
              <a:buSzPts val="1300"/>
              <a:buNone/>
            </a:pPr>
            <a:r>
              <a:rPr lang="en-GB" sz="1400"/>
              <a:t>Presently the image search is only possible in online medium, provided images that are proposed through online search engines or privately owned websites like Adobe stock, Pinterest. There are lots of image finders out there. Some are picture search engines that scour the web for photos and continually update their database with new images. Another way to search for pictures is from websites that host images but don't necessarily crawl the web to find new ones like a search engine does. </a:t>
            </a:r>
            <a:endParaRPr sz="1400"/>
          </a:p>
          <a:p>
            <a:pPr marL="0" lvl="0" indent="0" algn="just" rtl="0">
              <a:lnSpc>
                <a:spcPct val="105000"/>
              </a:lnSpc>
              <a:spcBef>
                <a:spcPts val="1200"/>
              </a:spcBef>
              <a:spcAft>
                <a:spcPts val="0"/>
              </a:spcAft>
              <a:buSzPts val="1300"/>
              <a:buNone/>
            </a:pPr>
            <a:r>
              <a:rPr lang="en-GB" sz="1400"/>
              <a:t>Current offline scope for search engine are the files can be searched by the filename or files can be searched using the respective file extensions. At most searching ability in offline mode is to search with the content of text present in the documents.</a:t>
            </a:r>
            <a:endParaRPr sz="1400"/>
          </a:p>
          <a:p>
            <a:pPr marL="0" lvl="0" indent="0" algn="just" rtl="0">
              <a:lnSpc>
                <a:spcPct val="105000"/>
              </a:lnSpc>
              <a:spcBef>
                <a:spcPts val="1200"/>
              </a:spcBef>
              <a:spcAft>
                <a:spcPts val="1200"/>
              </a:spcAft>
              <a:buSzPts val="1300"/>
              <a:buNone/>
            </a:pPr>
            <a:endParaRPr sz="1400"/>
          </a:p>
        </p:txBody>
      </p:sp>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1996</Words>
  <Application>Microsoft Office PowerPoint</Application>
  <PresentationFormat>On-screen Show (16:9)</PresentationFormat>
  <Paragraphs>172</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Roboto</vt:lpstr>
      <vt:lpstr>Merriweather</vt:lpstr>
      <vt:lpstr>Paradigm</vt:lpstr>
      <vt:lpstr>LOCAL IMAGE SEARCH ENGINE USING DEEP LEARNING</vt:lpstr>
      <vt:lpstr>ABSTRACT</vt:lpstr>
      <vt:lpstr>OBJECTIVE</vt:lpstr>
      <vt:lpstr>LITERATURE SURVEY</vt:lpstr>
      <vt:lpstr>PowerPoint Presentation</vt:lpstr>
      <vt:lpstr>PowerPoint Presentation</vt:lpstr>
      <vt:lpstr>PowerPoint Presentation</vt:lpstr>
      <vt:lpstr>EXTRACT FROM LITERATURE SURVEY</vt:lpstr>
      <vt:lpstr>EXISTING SYSTEM</vt:lpstr>
      <vt:lpstr>ADVANTAGES OF PROPOSED SYSTEM</vt:lpstr>
      <vt:lpstr>DISADVANTAGES OF EXISTING SYSTEM</vt:lpstr>
      <vt:lpstr>PROPOSED SYSTEM</vt:lpstr>
      <vt:lpstr>SYSTEM ARCHITECTURE</vt:lpstr>
      <vt:lpstr>PROJECT MODULES</vt:lpstr>
      <vt:lpstr>OVERVIEW</vt:lpstr>
      <vt:lpstr>CONVOLUTIONAL LAYER</vt:lpstr>
      <vt:lpstr>ReLu Layer</vt:lpstr>
      <vt:lpstr>POOLING</vt:lpstr>
      <vt:lpstr>VGG16 - Visual Geometry Group 16 layers </vt:lpstr>
      <vt:lpstr>GloVe – Word Vectors Indexing </vt:lpstr>
      <vt:lpstr>ANNOY</vt:lpstr>
      <vt:lpstr>TAGGING - IMAGE TO TEXT</vt:lpstr>
      <vt:lpstr>CONCLUSION</vt:lpstr>
      <vt:lpstr>FUTURE WORKS</vt:lpstr>
      <vt:lpstr>OUTPUT</vt:lpstr>
      <vt:lpstr>PowerPoint Presentation</vt:lpstr>
      <vt:lpstr>PowerPoint Presentation</vt:lpstr>
      <vt:lpstr>PowerPoint Presentation</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MoMo</dc:creator>
  <cp:lastModifiedBy>mathu sp</cp:lastModifiedBy>
  <cp:revision>1</cp:revision>
  <dcterms:modified xsi:type="dcterms:W3CDTF">2025-05-05T03:48:44Z</dcterms:modified>
</cp:coreProperties>
</file>